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7"/>
  </p:notesMasterIdLst>
  <p:sldIdLst>
    <p:sldId id="292" r:id="rId3"/>
    <p:sldId id="271" r:id="rId4"/>
    <p:sldId id="260" r:id="rId5"/>
    <p:sldId id="290" r:id="rId6"/>
    <p:sldId id="289" r:id="rId7"/>
    <p:sldId id="293" r:id="rId8"/>
    <p:sldId id="272" r:id="rId9"/>
    <p:sldId id="275" r:id="rId10"/>
    <p:sldId id="283" r:id="rId11"/>
    <p:sldId id="285" r:id="rId12"/>
    <p:sldId id="288" r:id="rId13"/>
    <p:sldId id="280" r:id="rId14"/>
    <p:sldId id="291"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33618" autoAdjust="0"/>
  </p:normalViewPr>
  <p:slideViewPr>
    <p:cSldViewPr snapToGrid="0">
      <p:cViewPr varScale="1">
        <p:scale>
          <a:sx n="37" d="100"/>
          <a:sy n="37" d="100"/>
        </p:scale>
        <p:origin x="343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79FC7-D358-43D4-8C32-8FE0EB51B424}" type="datetimeFigureOut">
              <a:t>7/25/2023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4E9AA-BBDB-477A-B62E-81D771112B54}" type="slidenum">
              <a:t>‹#›</a:t>
            </a:fld>
            <a:endParaRPr lang="en-US"/>
          </a:p>
        </p:txBody>
      </p:sp>
    </p:spTree>
    <p:extLst>
      <p:ext uri="{BB962C8B-B14F-4D97-AF65-F5344CB8AC3E}">
        <p14:creationId xmlns:p14="http://schemas.microsoft.com/office/powerpoint/2010/main" val="2908329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287292">
              <a:defRPr/>
            </a:pPr>
            <a:endParaRPr lang="en-US" dirty="0"/>
          </a:p>
        </p:txBody>
      </p:sp>
    </p:spTree>
    <p:extLst>
      <p:ext uri="{BB962C8B-B14F-4D97-AF65-F5344CB8AC3E}">
        <p14:creationId xmlns:p14="http://schemas.microsoft.com/office/powerpoint/2010/main" val="998011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44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63761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959145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5367" y="1358901"/>
            <a:ext cx="3092451" cy="2322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1"/>
            <a:ext cx="12192000" cy="161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19" descr="CARLI2.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51351" y="3906838"/>
            <a:ext cx="2984500" cy="463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998827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26" y="9770"/>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descr="eResource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3567" y="2741614"/>
            <a:ext cx="6741584" cy="955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5968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334" y="12274"/>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iShare-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94101" y="2725738"/>
            <a:ext cx="4567767" cy="971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72100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719" y="-19538"/>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CollectionsManagement-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2534" y="2882901"/>
            <a:ext cx="11345333" cy="930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495810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26" y="12992"/>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7" name="Picture 19" descr="DigitalCollection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20800" y="2792414"/>
            <a:ext cx="95504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424298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15" y="22043"/>
            <a:ext cx="7810500"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4"/>
            <a:ext cx="12192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2" name="Title 1"/>
          <p:cNvSpPr>
            <a:spLocks noGrp="1"/>
          </p:cNvSpPr>
          <p:nvPr>
            <p:ph type="ctrTitle"/>
          </p:nvPr>
        </p:nvSpPr>
        <p:spPr>
          <a:xfrm>
            <a:off x="914400" y="4919196"/>
            <a:ext cx="103632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5740694"/>
            <a:ext cx="85344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47837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7" name="Rectangle 6"/>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4" name="Content Placeholder 5"/>
          <p:cNvSpPr>
            <a:spLocks noGrp="1"/>
          </p:cNvSpPr>
          <p:nvPr>
            <p:ph sz="quarter" idx="10"/>
          </p:nvPr>
        </p:nvSpPr>
        <p:spPr>
          <a:xfrm>
            <a:off x="306917" y="634996"/>
            <a:ext cx="5635143"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9"/>
          <p:cNvSpPr>
            <a:spLocks noGrp="1"/>
          </p:cNvSpPr>
          <p:nvPr>
            <p:ph sz="quarter" idx="11"/>
          </p:nvPr>
        </p:nvSpPr>
        <p:spPr>
          <a:xfrm>
            <a:off x="6096001" y="634996"/>
            <a:ext cx="5710767"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14"/>
          <p:cNvSpPr>
            <a:spLocks noGrp="1"/>
          </p:cNvSpPr>
          <p:nvPr>
            <p:ph type="body" sz="quarter" idx="13"/>
          </p:nvPr>
        </p:nvSpPr>
        <p:spPr>
          <a:xfrm>
            <a:off x="306918" y="5599113"/>
            <a:ext cx="11499849" cy="635000"/>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6660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p:nvSpPr>
        <p:spPr>
          <a:xfrm>
            <a:off x="0" y="0"/>
            <a:ext cx="7495117"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6" name="Title 1"/>
          <p:cNvSpPr>
            <a:spLocks noGrp="1"/>
          </p:cNvSpPr>
          <p:nvPr>
            <p:ph type="title"/>
          </p:nvPr>
        </p:nvSpPr>
        <p:spPr>
          <a:xfrm>
            <a:off x="7798570" y="273051"/>
            <a:ext cx="4011084" cy="673677"/>
          </a:xfrm>
        </p:spPr>
        <p:txBody>
          <a:bodyPr anchor="b"/>
          <a:lstStyle>
            <a:lvl1pPr algn="l">
              <a:defRPr sz="2000" b="1"/>
            </a:lvl1pPr>
          </a:lstStyle>
          <a:p>
            <a:r>
              <a:rPr lang="en-US"/>
              <a:t>Click to edit Master title style</a:t>
            </a:r>
            <a:endParaRPr lang="en-US" dirty="0"/>
          </a:p>
        </p:txBody>
      </p:sp>
      <p:sp>
        <p:nvSpPr>
          <p:cNvPr id="7" name="Content Placeholder 2"/>
          <p:cNvSpPr>
            <a:spLocks noGrp="1"/>
          </p:cNvSpPr>
          <p:nvPr>
            <p:ph idx="1"/>
          </p:nvPr>
        </p:nvSpPr>
        <p:spPr>
          <a:xfrm>
            <a:off x="366956" y="273051"/>
            <a:ext cx="6517793" cy="5853113"/>
          </a:xfrm>
        </p:spPr>
        <p:txBody>
          <a:bodyPr/>
          <a:lstStyle>
            <a:lvl1pPr>
              <a:defRPr sz="2600" b="0" i="0" cap="all">
                <a:solidFill>
                  <a:schemeClr val="bg2"/>
                </a:solidFill>
                <a:latin typeface="+mj-lt"/>
              </a:defRPr>
            </a:lvl1pPr>
            <a:lvl2pPr marL="0" indent="0">
              <a:buFontTx/>
              <a:buNone/>
              <a:defRPr sz="1600" b="0" i="0">
                <a:solidFill>
                  <a:schemeClr val="bg2"/>
                </a:solidFill>
                <a:latin typeface="+mj-lt"/>
              </a:defRPr>
            </a:lvl2pPr>
            <a:lvl3pPr marL="228600" indent="0">
              <a:spcBef>
                <a:spcPts val="500"/>
              </a:spcBef>
              <a:buFontTx/>
              <a:buNone/>
              <a:defRPr sz="1200" b="0" i="0">
                <a:solidFill>
                  <a:schemeClr val="bg2"/>
                </a:solidFill>
                <a:latin typeface="+mj-lt"/>
              </a:defRPr>
            </a:lvl3pPr>
            <a:lvl4pPr>
              <a:defRPr sz="2000" b="0" i="0">
                <a:latin typeface="+mj-lt"/>
              </a:defRPr>
            </a:lvl4pPr>
            <a:lvl5pPr>
              <a:defRPr sz="2000" b="0" i="0">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p:cNvSpPr>
            <a:spLocks noGrp="1"/>
          </p:cNvSpPr>
          <p:nvPr>
            <p:ph type="body" sz="half" idx="2"/>
          </p:nvPr>
        </p:nvSpPr>
        <p:spPr>
          <a:xfrm>
            <a:off x="7798570" y="1054105"/>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772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FC7C8-9E20-4715-B9F0-745D8321423F}"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638188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p:nvSpPr>
        <p:spPr>
          <a:xfrm>
            <a:off x="1" y="0"/>
            <a:ext cx="9666817"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4" name="Title 1"/>
          <p:cNvSpPr>
            <a:spLocks noGrp="1"/>
          </p:cNvSpPr>
          <p:nvPr>
            <p:ph type="title"/>
          </p:nvPr>
        </p:nvSpPr>
        <p:spPr>
          <a:xfrm>
            <a:off x="609600" y="274639"/>
            <a:ext cx="8657552" cy="683635"/>
          </a:xfrm>
        </p:spPr>
        <p:txBody>
          <a:bodyPr>
            <a:normAutofit/>
          </a:bodyPr>
          <a:lstStyle>
            <a:lvl1pPr algn="l">
              <a:defRPr sz="2400" b="0" i="0" cap="all">
                <a:solidFill>
                  <a:schemeClr val="bg2"/>
                </a:solidFill>
              </a:defRPr>
            </a:lvl1pPr>
          </a:lstStyle>
          <a:p>
            <a:r>
              <a:rPr lang="en-US"/>
              <a:t>Click to edit Master title style</a:t>
            </a:r>
            <a:endParaRPr lang="en-US" dirty="0"/>
          </a:p>
        </p:txBody>
      </p:sp>
      <p:sp>
        <p:nvSpPr>
          <p:cNvPr id="5" name="Text Placeholder 10"/>
          <p:cNvSpPr>
            <a:spLocks noGrp="1"/>
          </p:cNvSpPr>
          <p:nvPr>
            <p:ph type="body" sz="quarter" idx="10"/>
          </p:nvPr>
        </p:nvSpPr>
        <p:spPr>
          <a:xfrm>
            <a:off x="609601" y="1154546"/>
            <a:ext cx="8657167" cy="490653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12"/>
          <p:cNvSpPr>
            <a:spLocks noGrp="1"/>
          </p:cNvSpPr>
          <p:nvPr>
            <p:ph type="pic" sz="quarter" idx="11"/>
          </p:nvPr>
        </p:nvSpPr>
        <p:spPr>
          <a:xfrm>
            <a:off x="9774768" y="0"/>
            <a:ext cx="2417233" cy="1639888"/>
          </a:xfrm>
        </p:spPr>
        <p:txBody>
          <a:bodyPr rtlCol="0">
            <a:normAutofit/>
          </a:bodyPr>
          <a:lstStyle/>
          <a:p>
            <a:pPr lvl="0"/>
            <a:r>
              <a:rPr lang="en-US" noProof="0"/>
              <a:t>Drag picture to placeholder or click icon to add</a:t>
            </a:r>
          </a:p>
        </p:txBody>
      </p:sp>
      <p:sp>
        <p:nvSpPr>
          <p:cNvPr id="7" name="Picture Placeholder 14"/>
          <p:cNvSpPr>
            <a:spLocks noGrp="1"/>
          </p:cNvSpPr>
          <p:nvPr>
            <p:ph type="pic" sz="quarter" idx="12"/>
          </p:nvPr>
        </p:nvSpPr>
        <p:spPr>
          <a:xfrm>
            <a:off x="9774768" y="1708440"/>
            <a:ext cx="2417233" cy="2332038"/>
          </a:xfrm>
        </p:spPr>
        <p:txBody>
          <a:bodyPr rtlCol="0">
            <a:normAutofit/>
          </a:bodyPr>
          <a:lstStyle/>
          <a:p>
            <a:pPr lvl="0"/>
            <a:r>
              <a:rPr lang="en-US" noProof="0"/>
              <a:t>Drag picture to placeholder or click icon to add</a:t>
            </a:r>
          </a:p>
        </p:txBody>
      </p:sp>
      <p:sp>
        <p:nvSpPr>
          <p:cNvPr id="8" name="Picture Placeholder 16"/>
          <p:cNvSpPr>
            <a:spLocks noGrp="1"/>
          </p:cNvSpPr>
          <p:nvPr>
            <p:ph type="pic" sz="quarter" idx="13"/>
          </p:nvPr>
        </p:nvSpPr>
        <p:spPr>
          <a:xfrm>
            <a:off x="9774768" y="4122305"/>
            <a:ext cx="2417233" cy="2281238"/>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26829830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Rectangle 6"/>
          <p:cNvSpPr/>
          <p:nvPr/>
        </p:nvSpPr>
        <p:spPr>
          <a:xfrm>
            <a:off x="0" y="4895850"/>
            <a:ext cx="12192000" cy="15128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Picture Placeholder 8"/>
          <p:cNvSpPr>
            <a:spLocks noGrp="1"/>
          </p:cNvSpPr>
          <p:nvPr>
            <p:ph type="pic" sz="quarter" idx="10"/>
          </p:nvPr>
        </p:nvSpPr>
        <p:spPr>
          <a:xfrm>
            <a:off x="0" y="1"/>
            <a:ext cx="12192000" cy="4895272"/>
          </a:xfrm>
        </p:spPr>
        <p:txBody>
          <a:bodyPr rtlCol="0">
            <a:normAutofit/>
          </a:bodyPr>
          <a:lstStyle/>
          <a:p>
            <a:pPr lvl="0"/>
            <a:r>
              <a:rPr lang="en-US" noProof="0"/>
              <a:t>Drag picture to placeholder or click icon to add</a:t>
            </a:r>
            <a:endParaRPr lang="en-US" noProof="0" dirty="0"/>
          </a:p>
        </p:txBody>
      </p:sp>
      <p:sp>
        <p:nvSpPr>
          <p:cNvPr id="5" name="Title 1"/>
          <p:cNvSpPr>
            <a:spLocks noGrp="1"/>
          </p:cNvSpPr>
          <p:nvPr>
            <p:ph type="title"/>
          </p:nvPr>
        </p:nvSpPr>
        <p:spPr>
          <a:xfrm>
            <a:off x="1339274" y="5323455"/>
            <a:ext cx="9698181" cy="1362075"/>
          </a:xfrm>
        </p:spPr>
        <p:txBody>
          <a:bodyPr anchor="t">
            <a:normAutofit/>
          </a:bodyPr>
          <a:lstStyle>
            <a:lvl1pPr algn="l">
              <a:defRPr sz="2800" b="1" cap="all">
                <a:solidFill>
                  <a:schemeClr val="bg2"/>
                </a:solidFill>
              </a:defRPr>
            </a:lvl1pPr>
          </a:lstStyle>
          <a:p>
            <a:r>
              <a:rPr lang="en-US"/>
              <a:t>Click to edit Master title style</a:t>
            </a:r>
            <a:endParaRPr lang="en-US" dirty="0"/>
          </a:p>
        </p:txBody>
      </p:sp>
      <p:sp>
        <p:nvSpPr>
          <p:cNvPr id="6" name="Text Placeholder 2"/>
          <p:cNvSpPr>
            <a:spLocks noGrp="1"/>
          </p:cNvSpPr>
          <p:nvPr>
            <p:ph type="body" idx="1"/>
          </p:nvPr>
        </p:nvSpPr>
        <p:spPr>
          <a:xfrm>
            <a:off x="1339273" y="4504306"/>
            <a:ext cx="9987011" cy="819148"/>
          </a:xfrm>
        </p:spPr>
        <p:txBody>
          <a:bodyPr anchor="b">
            <a:normAutofit/>
          </a:bodyPr>
          <a:lstStyle>
            <a:lvl1pPr marL="0" indent="0">
              <a:buNone/>
              <a:defRPr sz="1600">
                <a:solidFill>
                  <a:schemeClr val="bg1">
                    <a:lumMod val="8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733609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2155225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9525692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8785431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864660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Rectangle 6"/>
          <p:cNvSpPr/>
          <p:nvPr/>
        </p:nvSpPr>
        <p:spPr>
          <a:xfrm>
            <a:off x="6307667" y="0"/>
            <a:ext cx="5884333"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3" name="Title 1"/>
          <p:cNvSpPr>
            <a:spLocks noGrp="1"/>
          </p:cNvSpPr>
          <p:nvPr>
            <p:ph type="ctrTitle"/>
          </p:nvPr>
        </p:nvSpPr>
        <p:spPr>
          <a:xfrm>
            <a:off x="6581541" y="349638"/>
            <a:ext cx="5289673"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6580718" y="1243263"/>
            <a:ext cx="5289549"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6231467"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6231467"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40779018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759030"/>
            <a:ext cx="6311076" cy="54408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5" name="Chart Placeholder 9"/>
          <p:cNvSpPr>
            <a:spLocks noGrp="1"/>
          </p:cNvSpPr>
          <p:nvPr>
            <p:ph type="chart" sz="quarter" idx="10"/>
          </p:nvPr>
        </p:nvSpPr>
        <p:spPr>
          <a:xfrm>
            <a:off x="6881284" y="758826"/>
            <a:ext cx="5018616" cy="2473325"/>
          </a:xfrm>
        </p:spPr>
        <p:txBody>
          <a:bodyPr rtlCol="0">
            <a:normAutofit/>
          </a:bodyPr>
          <a:lstStyle/>
          <a:p>
            <a:pPr lvl="0"/>
            <a:r>
              <a:rPr lang="en-US" noProof="0"/>
              <a:t>Click icon to add chart</a:t>
            </a:r>
          </a:p>
        </p:txBody>
      </p:sp>
      <p:sp>
        <p:nvSpPr>
          <p:cNvPr id="6" name="Picture Placeholder 11"/>
          <p:cNvSpPr>
            <a:spLocks noGrp="1"/>
          </p:cNvSpPr>
          <p:nvPr>
            <p:ph type="pic" sz="quarter" idx="11"/>
          </p:nvPr>
        </p:nvSpPr>
        <p:spPr>
          <a:xfrm>
            <a:off x="6881284" y="3394076"/>
            <a:ext cx="5018616" cy="2805113"/>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9252288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Rectangle 4"/>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1397001"/>
            <a:ext cx="11329500" cy="3763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31786330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Rectangle 4"/>
          <p:cNvSpPr/>
          <p:nvPr/>
        </p:nvSpPr>
        <p:spPr>
          <a:xfrm>
            <a:off x="0" y="-9525"/>
            <a:ext cx="12192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latin typeface="Arial" panose="020B0604020202020204" pitchFamily="34" charset="0"/>
              </a:rPr>
              <a:t> </a:t>
            </a:r>
          </a:p>
        </p:txBody>
      </p:sp>
      <p:sp>
        <p:nvSpPr>
          <p:cNvPr id="2" name="Content Placeholder 2"/>
          <p:cNvSpPr>
            <a:spLocks noGrp="1"/>
          </p:cNvSpPr>
          <p:nvPr>
            <p:ph idx="1"/>
          </p:nvPr>
        </p:nvSpPr>
        <p:spPr>
          <a:xfrm>
            <a:off x="416077" y="5369701"/>
            <a:ext cx="11329500" cy="864845"/>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307220" y="-94785"/>
            <a:ext cx="109728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6" name="Chart Placeholder 4"/>
          <p:cNvSpPr>
            <a:spLocks noGrp="1"/>
          </p:cNvSpPr>
          <p:nvPr>
            <p:ph type="chart" sz="quarter" idx="10"/>
          </p:nvPr>
        </p:nvSpPr>
        <p:spPr>
          <a:xfrm>
            <a:off x="416077" y="1004888"/>
            <a:ext cx="11329308" cy="4144962"/>
          </a:xfrm>
        </p:spPr>
        <p:txBody>
          <a:bodyPr rtlCol="0">
            <a:normAutofit/>
          </a:bodyPr>
          <a:lstStyle/>
          <a:p>
            <a:pPr lvl="0"/>
            <a:r>
              <a:rPr lang="en-US" noProof="0"/>
              <a:t>Click icon to add chart</a:t>
            </a:r>
          </a:p>
        </p:txBody>
      </p:sp>
    </p:spTree>
    <p:extLst>
      <p:ext uri="{BB962C8B-B14F-4D97-AF65-F5344CB8AC3E}">
        <p14:creationId xmlns:p14="http://schemas.microsoft.com/office/powerpoint/2010/main" val="257225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AFC7C8-9E20-4715-B9F0-745D8321423F}"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FFD12D-A10D-482E-9EA4-94ECDFAD1B4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70824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0" y="1"/>
            <a:ext cx="5988051" cy="6384925"/>
          </a:xfrm>
        </p:spPr>
        <p:txBody>
          <a:bodyPr rtlCol="0">
            <a:normAutofit/>
          </a:bodyPr>
          <a:lstStyle/>
          <a:p>
            <a:pPr lvl="0"/>
            <a:r>
              <a:rPr lang="en-US" noProof="0"/>
              <a:t>Drag picture to placeholder or click icon to add</a:t>
            </a:r>
          </a:p>
        </p:txBody>
      </p:sp>
      <p:sp>
        <p:nvSpPr>
          <p:cNvPr id="3" name="Picture Placeholder 9"/>
          <p:cNvSpPr>
            <a:spLocks noGrp="1"/>
          </p:cNvSpPr>
          <p:nvPr>
            <p:ph type="pic" sz="quarter" idx="11"/>
          </p:nvPr>
        </p:nvSpPr>
        <p:spPr>
          <a:xfrm>
            <a:off x="6096001" y="0"/>
            <a:ext cx="6096000" cy="3290888"/>
          </a:xfrm>
        </p:spPr>
        <p:txBody>
          <a:bodyPr rtlCol="0">
            <a:normAutofit/>
          </a:bodyPr>
          <a:lstStyle/>
          <a:p>
            <a:pPr lvl="0"/>
            <a:r>
              <a:rPr lang="en-US" noProof="0"/>
              <a:t>Drag picture to placeholder or click icon to add</a:t>
            </a:r>
          </a:p>
        </p:txBody>
      </p:sp>
      <p:sp>
        <p:nvSpPr>
          <p:cNvPr id="4" name="Picture Placeholder 11"/>
          <p:cNvSpPr>
            <a:spLocks noGrp="1"/>
          </p:cNvSpPr>
          <p:nvPr>
            <p:ph type="pic" sz="quarter" idx="12"/>
          </p:nvPr>
        </p:nvSpPr>
        <p:spPr>
          <a:xfrm>
            <a:off x="6096000" y="3371998"/>
            <a:ext cx="6096000" cy="3012927"/>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3467473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AFC7C8-9E20-4715-B9F0-745D8321423F}" type="datetimeFigureOut">
              <a:rPr lang="en-US" smtClean="0"/>
              <a:t>7/25/2023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110860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AFC7C8-9E20-4715-B9F0-745D8321423F}" type="datetimeFigureOut">
              <a:rPr lang="en-US" smtClean="0"/>
              <a:t>7/25/2023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1011408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AFC7C8-9E20-4715-B9F0-745D8321423F}" type="datetimeFigureOut">
              <a:rPr lang="en-US" smtClean="0"/>
              <a:t>7/25/2023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37000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AFC7C8-9E20-4715-B9F0-745D8321423F}" type="datetimeFigureOut">
              <a:rPr lang="en-US" smtClean="0"/>
              <a:t>7/25/2023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85263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AFC7C8-9E20-4715-B9F0-745D8321423F}" type="datetimeFigureOut">
              <a:rPr lang="en-US" smtClean="0"/>
              <a:t>7/25/2023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7FFD12D-A10D-482E-9EA4-94ECDFAD1B4F}" type="slidenum">
              <a:rPr lang="en-US" smtClean="0"/>
              <a:t>‹#›</a:t>
            </a:fld>
            <a:endParaRPr lang="en-US"/>
          </a:p>
        </p:txBody>
      </p:sp>
    </p:spTree>
    <p:extLst>
      <p:ext uri="{BB962C8B-B14F-4D97-AF65-F5344CB8AC3E}">
        <p14:creationId xmlns:p14="http://schemas.microsoft.com/office/powerpoint/2010/main" val="73614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AFC7C8-9E20-4715-B9F0-745D8321423F}" type="datetimeFigureOut">
              <a:rPr lang="en-US" smtClean="0"/>
              <a:t>7/25/2023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FFD12D-A10D-482E-9EA4-94ECDFAD1B4F}" type="slidenum">
              <a:rPr lang="en-US" smtClean="0"/>
              <a:t>‹#›</a:t>
            </a:fld>
            <a:endParaRPr lang="en-US"/>
          </a:p>
        </p:txBody>
      </p:sp>
    </p:spTree>
    <p:extLst>
      <p:ext uri="{BB962C8B-B14F-4D97-AF65-F5344CB8AC3E}">
        <p14:creationId xmlns:p14="http://schemas.microsoft.com/office/powerpoint/2010/main" val="321284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DAFC7C8-9E20-4715-B9F0-745D8321423F}" type="datetimeFigureOut">
              <a:rPr lang="en-US" smtClean="0"/>
              <a:t>7/25/2023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7FFD12D-A10D-482E-9EA4-94ECDFAD1B4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983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7"/>
          <p:cNvGrpSpPr>
            <a:grpSpLocks/>
          </p:cNvGrpSpPr>
          <p:nvPr/>
        </p:nvGrpSpPr>
        <p:grpSpPr bwMode="auto">
          <a:xfrm>
            <a:off x="1" y="6450776"/>
            <a:ext cx="12203936" cy="415057"/>
            <a:chOff x="126124" y="6360379"/>
            <a:chExt cx="9091992" cy="504457"/>
          </a:xfrm>
        </p:grpSpPr>
        <p:sp>
          <p:nvSpPr>
            <p:cNvPr id="9" name="Rectangle 8"/>
            <p:cNvSpPr/>
            <p:nvPr userDrawn="1"/>
          </p:nvSpPr>
          <p:spPr>
            <a:xfrm>
              <a:off x="126124" y="6363184"/>
              <a:ext cx="8680743" cy="501652"/>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grpSp>
          <p:nvGrpSpPr>
            <p:cNvPr id="1031" name="Group 9"/>
            <p:cNvGrpSpPr>
              <a:grpSpLocks/>
            </p:cNvGrpSpPr>
            <p:nvPr/>
          </p:nvGrpSpPr>
          <p:grpSpPr bwMode="auto">
            <a:xfrm>
              <a:off x="8817821" y="6360379"/>
              <a:ext cx="400295" cy="501650"/>
              <a:chOff x="-682839" y="6360379"/>
              <a:chExt cx="8484472" cy="501650"/>
            </a:xfrm>
          </p:grpSpPr>
          <p:sp>
            <p:nvSpPr>
              <p:cNvPr id="11" name="Rectangle 10"/>
              <p:cNvSpPr/>
              <p:nvPr/>
            </p:nvSpPr>
            <p:spPr>
              <a:xfrm>
                <a:off x="6321173" y="6360379"/>
                <a:ext cx="1480460" cy="50165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2" name="Rectangle 11"/>
              <p:cNvSpPr/>
              <p:nvPr/>
            </p:nvSpPr>
            <p:spPr>
              <a:xfrm>
                <a:off x="4572123" y="6360379"/>
                <a:ext cx="1480439" cy="50165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3" name="Rectangle 12"/>
              <p:cNvSpPr/>
              <p:nvPr/>
            </p:nvSpPr>
            <p:spPr>
              <a:xfrm>
                <a:off x="2789407" y="6360379"/>
                <a:ext cx="1514105" cy="50165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4" name="Rectangle 13"/>
              <p:cNvSpPr/>
              <p:nvPr/>
            </p:nvSpPr>
            <p:spPr>
              <a:xfrm>
                <a:off x="1040335" y="6360379"/>
                <a:ext cx="1480460" cy="50165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sp>
            <p:nvSpPr>
              <p:cNvPr id="15" name="Rectangle 14"/>
              <p:cNvSpPr/>
              <p:nvPr/>
            </p:nvSpPr>
            <p:spPr>
              <a:xfrm>
                <a:off x="-682839" y="6360379"/>
                <a:ext cx="1480439" cy="50165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sz="1800" dirty="0">
                  <a:latin typeface="Arial" panose="020B0604020202020204" pitchFamily="34" charset="0"/>
                </a:endParaRPr>
              </a:p>
            </p:txBody>
          </p:sp>
        </p:grpSp>
      </p:grpSp>
    </p:spTree>
    <p:extLst>
      <p:ext uri="{BB962C8B-B14F-4D97-AF65-F5344CB8AC3E}">
        <p14:creationId xmlns:p14="http://schemas.microsoft.com/office/powerpoint/2010/main" val="36200445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Lst>
  <p:txStyles>
    <p:titleStyle>
      <a:lvl1pPr algn="l" defTabSz="457200" rtl="0" eaLnBrk="1" fontAlgn="base" hangingPunct="1">
        <a:spcBef>
          <a:spcPct val="0"/>
        </a:spcBef>
        <a:spcAft>
          <a:spcPct val="0"/>
        </a:spcAft>
        <a:defRPr sz="3600" kern="1200">
          <a:solidFill>
            <a:schemeClr val="tx1"/>
          </a:solidFill>
          <a:latin typeface="+mj-lt"/>
          <a:ea typeface="ＭＳ Ｐゴシック" charset="0"/>
          <a:cs typeface="ＭＳ Ｐゴシック" charset="0"/>
        </a:defRPr>
      </a:lvl1pPr>
      <a:lvl2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2pPr>
      <a:lvl3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3pPr>
      <a:lvl4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4pPr>
      <a:lvl5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5pPr>
      <a:lvl6pPr marL="4572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9pPr>
    </p:titleStyle>
    <p:bodyStyle>
      <a:lvl1pPr algn="l" defTabSz="457200" rtl="0" eaLnBrk="1" fontAlgn="base" hangingPunct="1">
        <a:spcBef>
          <a:spcPct val="20000"/>
        </a:spcBef>
        <a:spcAft>
          <a:spcPct val="0"/>
        </a:spcAft>
        <a:defRPr sz="2500" kern="1200">
          <a:solidFill>
            <a:schemeClr val="tx1"/>
          </a:solidFill>
          <a:latin typeface="Arial" panose="020B0604020202020204" pitchFamily="34" charset="0"/>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200" kern="1200">
          <a:solidFill>
            <a:schemeClr val="tx1"/>
          </a:solidFill>
          <a:latin typeface="Arial" panose="020B0604020202020204" pitchFamily="34" charset="0"/>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1900" kern="1200">
          <a:solidFill>
            <a:schemeClr val="tx1"/>
          </a:solidFill>
          <a:latin typeface="Arial" panose="020B0604020202020204" pitchFamily="34" charset="0"/>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600" kern="1200">
          <a:solidFill>
            <a:schemeClr val="tx1"/>
          </a:solidFill>
          <a:latin typeface="Arial" panose="020B0604020202020204" pitchFamily="34" charset="0"/>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illustrations/balloons-clouds-word-clouds-4111586/" TargetMode="External"/><Relationship Id="rId2" Type="http://schemas.openxmlformats.org/officeDocument/2006/relationships/notesSlide" Target="../notesSlides/notesSlide1.xml"/><Relationship Id="rId1" Type="http://schemas.openxmlformats.org/officeDocument/2006/relationships/slideLayout" Target="../slideLayouts/slideLayout21.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cs.google.com/document/d/1N6w9TsCrUnTt2QnoT5mer3Tauc2V6fBgMNtF-NtDX20/edit?usp=shar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bharvey2@illinois.edu" TargetMode="External"/><Relationship Id="rId2" Type="http://schemas.openxmlformats.org/officeDocument/2006/relationships/hyperlink" Target="http://www.better-boss.com/" TargetMode="External"/><Relationship Id="rId1" Type="http://schemas.openxmlformats.org/officeDocument/2006/relationships/slideLayout" Target="../slideLayouts/slideLayout2.xml"/><Relationship Id="rId4" Type="http://schemas.openxmlformats.org/officeDocument/2006/relationships/hyperlink" Target="mailto:BMHconsults@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2">
            <a:extLst>
              <a:ext uri="{FF2B5EF4-FFF2-40B4-BE49-F238E27FC236}">
                <a16:creationId xmlns:a16="http://schemas.microsoft.com/office/drawing/2014/main" id="{EE9A46BF-9D00-5432-00A4-4B749D788CF0}"/>
              </a:ext>
            </a:extLst>
          </p:cNvPr>
          <p:cNvSpPr>
            <a:spLocks noGrp="1"/>
          </p:cNvSpPr>
          <p:nvPr>
            <p:ph type="title"/>
          </p:nvPr>
        </p:nvSpPr>
        <p:spPr>
          <a:xfrm>
            <a:off x="1233155" y="4978040"/>
            <a:ext cx="10285154" cy="1727012"/>
          </a:xfrm>
        </p:spPr>
        <p:txBody>
          <a:bodyPr>
            <a:normAutofit/>
          </a:bodyPr>
          <a:lstStyle/>
          <a:p>
            <a:r>
              <a:rPr lang="en-US" sz="2500" dirty="0">
                <a:solidFill>
                  <a:schemeClr val="bg1"/>
                </a:solidFill>
                <a:latin typeface="Georgia Pro" panose="020B0604020202020204" pitchFamily="18" charset="0"/>
                <a:cs typeface="Calibri" panose="020F0502020204030204" pitchFamily="34" charset="0"/>
              </a:rPr>
              <a:t>Successful Workplace Communications Series: </a:t>
            </a:r>
            <a:br>
              <a:rPr lang="en-US" sz="2500" dirty="0">
                <a:solidFill>
                  <a:schemeClr val="accent3">
                    <a:lumMod val="20000"/>
                    <a:lumOff val="80000"/>
                  </a:schemeClr>
                </a:solidFill>
                <a:latin typeface="Georgia Pro" panose="020B0604020202020204" pitchFamily="18" charset="0"/>
                <a:cs typeface="Calibri" panose="020F0502020204030204" pitchFamily="34" charset="0"/>
              </a:rPr>
            </a:br>
            <a:r>
              <a:rPr lang="en-US" sz="2500" dirty="0">
                <a:solidFill>
                  <a:schemeClr val="bg1"/>
                </a:solidFill>
                <a:latin typeface="Georgia Pro" panose="020B0604020202020204" pitchFamily="18" charset="0"/>
                <a:cs typeface="Calibri" panose="020F0502020204030204" pitchFamily="34" charset="0"/>
              </a:rPr>
              <a:t>Navigating Difficult Conversations </a:t>
            </a:r>
            <a:br>
              <a:rPr lang="en-US" sz="2400" dirty="0">
                <a:solidFill>
                  <a:schemeClr val="bg1"/>
                </a:solidFill>
                <a:latin typeface="Georgia Pro" panose="020B0604020202020204" pitchFamily="18" charset="0"/>
                <a:cs typeface="Calibri" panose="020F0502020204030204" pitchFamily="34" charset="0"/>
              </a:rPr>
            </a:br>
            <a:r>
              <a:rPr lang="en-US" sz="1200" dirty="0">
                <a:solidFill>
                  <a:schemeClr val="bg1"/>
                </a:solidFill>
                <a:latin typeface="Georgia Pro" panose="020B0604020202020204" pitchFamily="18" charset="0"/>
                <a:cs typeface="Calibri" panose="020F0502020204030204" pitchFamily="34" charset="0"/>
              </a:rPr>
              <a:t> </a:t>
            </a:r>
            <a:br>
              <a:rPr lang="en-US" sz="2400" dirty="0">
                <a:solidFill>
                  <a:schemeClr val="bg1"/>
                </a:solidFill>
                <a:latin typeface="Georgia Pro" panose="020B0604020202020204" pitchFamily="18" charset="0"/>
                <a:cs typeface="Calibri" panose="020F0502020204030204" pitchFamily="34" charset="0"/>
              </a:rPr>
            </a:br>
            <a:r>
              <a:rPr lang="en-US" sz="2400" dirty="0">
                <a:solidFill>
                  <a:schemeClr val="bg1"/>
                </a:solidFill>
                <a:latin typeface="Georgia Pro" panose="020B0604020202020204" pitchFamily="18" charset="0"/>
                <a:cs typeface="Calibri" panose="020F0502020204030204" pitchFamily="34" charset="0"/>
              </a:rPr>
              <a:t>	</a:t>
            </a:r>
            <a:r>
              <a:rPr lang="en-US" sz="2300" dirty="0">
                <a:solidFill>
                  <a:srgbClr val="C1E1F7"/>
                </a:solidFill>
                <a:latin typeface="Georgia Pro" panose="020B0604020202020204" pitchFamily="18" charset="0"/>
                <a:cs typeface="Calibri" panose="020F0502020204030204" pitchFamily="34" charset="0"/>
              </a:rPr>
              <a:t>Ben Mead-Harvey</a:t>
            </a:r>
            <a:endParaRPr lang="en-US" sz="2300" dirty="0">
              <a:solidFill>
                <a:srgbClr val="C1E1F7"/>
              </a:solidFill>
            </a:endParaRPr>
          </a:p>
        </p:txBody>
      </p:sp>
      <p:sp>
        <p:nvSpPr>
          <p:cNvPr id="21" name="Text Placeholder 3">
            <a:extLst>
              <a:ext uri="{FF2B5EF4-FFF2-40B4-BE49-F238E27FC236}">
                <a16:creationId xmlns:a16="http://schemas.microsoft.com/office/drawing/2014/main" id="{2ED7243A-0B75-A564-5181-22D89AAAD5E5}"/>
              </a:ext>
            </a:extLst>
          </p:cNvPr>
          <p:cNvSpPr>
            <a:spLocks noGrp="1"/>
          </p:cNvSpPr>
          <p:nvPr>
            <p:ph type="body" idx="1"/>
          </p:nvPr>
        </p:nvSpPr>
        <p:spPr>
          <a:xfrm>
            <a:off x="9444990" y="5994400"/>
            <a:ext cx="2747010" cy="424849"/>
          </a:xfrm>
        </p:spPr>
        <p:txBody>
          <a:bodyPr>
            <a:normAutofit lnSpcReduction="10000"/>
          </a:bodyPr>
          <a:lstStyle/>
          <a:p>
            <a:pPr algn="r"/>
            <a:r>
              <a:rPr lang="en-US" sz="1000" dirty="0">
                <a:solidFill>
                  <a:schemeClr val="bg1"/>
                </a:solidFill>
                <a:latin typeface="Georgia Pro" panose="02040502050405020303" pitchFamily="18" charset="0"/>
                <a:hlinkClick r:id="rId3">
                  <a:extLst>
                    <a:ext uri="{A12FA001-AC4F-418D-AE19-62706E023703}">
                      <ahyp:hlinkClr xmlns:ahyp="http://schemas.microsoft.com/office/drawing/2018/hyperlinkcolor" val="tx"/>
                    </a:ext>
                  </a:extLst>
                </a:hlinkClick>
              </a:rPr>
              <a:t>“Balloons clouds word clouds” </a:t>
            </a:r>
            <a:endParaRPr lang="en-US" sz="1000" dirty="0">
              <a:solidFill>
                <a:schemeClr val="bg1"/>
              </a:solidFill>
              <a:latin typeface="Georgia Pro" panose="02040502050405020303" pitchFamily="18" charset="0"/>
            </a:endParaRPr>
          </a:p>
          <a:p>
            <a:pPr algn="r"/>
            <a:r>
              <a:rPr lang="en-US" sz="1000" dirty="0">
                <a:solidFill>
                  <a:schemeClr val="bg1"/>
                </a:solidFill>
                <a:latin typeface="Georgia Pro" panose="02040502050405020303" pitchFamily="18" charset="0"/>
              </a:rPr>
              <a:t>image by </a:t>
            </a:r>
            <a:r>
              <a:rPr lang="en-US" sz="1000" dirty="0" err="1">
                <a:solidFill>
                  <a:schemeClr val="bg1"/>
                </a:solidFill>
                <a:latin typeface="Georgia Pro" panose="02040502050405020303" pitchFamily="18" charset="0"/>
              </a:rPr>
              <a:t>geralt</a:t>
            </a:r>
            <a:endParaRPr lang="en-US" sz="1000" dirty="0">
              <a:solidFill>
                <a:schemeClr val="bg1"/>
              </a:solidFill>
              <a:latin typeface="Georgia Pro" panose="02040502050405020303" pitchFamily="18" charset="0"/>
            </a:endParaRPr>
          </a:p>
        </p:txBody>
      </p:sp>
      <p:sp>
        <p:nvSpPr>
          <p:cNvPr id="9" name="TextBox 8">
            <a:extLst>
              <a:ext uri="{FF2B5EF4-FFF2-40B4-BE49-F238E27FC236}">
                <a16:creationId xmlns:a16="http://schemas.microsoft.com/office/drawing/2014/main" id="{DDA77436-EAC4-A635-F0F0-1975A2DF347D}"/>
              </a:ext>
            </a:extLst>
          </p:cNvPr>
          <p:cNvSpPr txBox="1"/>
          <p:nvPr/>
        </p:nvSpPr>
        <p:spPr>
          <a:xfrm>
            <a:off x="1233155" y="6534833"/>
            <a:ext cx="7733733" cy="646331"/>
          </a:xfrm>
          <a:prstGeom prst="rect">
            <a:avLst/>
          </a:prstGeom>
          <a:noFill/>
        </p:spPr>
        <p:txBody>
          <a:bodyPr wrap="square">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Georgia Pro" panose="02040502050405020303" pitchFamily="18" charset="0"/>
                <a:ea typeface="ＭＳ Ｐゴシック" charset="0"/>
                <a:cs typeface="Calibri" panose="020F0502020204030204" pitchFamily="34" charset="0"/>
              </a:rPr>
              <a:t>Zoom’s live </a:t>
            </a:r>
            <a:r>
              <a:rPr lang="en-US" sz="1600" b="1" dirty="0">
                <a:solidFill>
                  <a:srgbClr val="FFFFFF"/>
                </a:solidFill>
                <a:latin typeface="Georgia Pro" panose="02040502050405020303" pitchFamily="18" charset="0"/>
                <a:ea typeface="ＭＳ Ｐゴシック" charset="0"/>
                <a:cs typeface="Calibri" panose="020F0502020204030204" pitchFamily="34" charset="0"/>
              </a:rPr>
              <a:t>t</a:t>
            </a:r>
            <a:r>
              <a:rPr kumimoji="0" lang="en-US" sz="1600" b="1" i="0" u="none" strike="noStrike" kern="1200" cap="none" spc="0" normalizeH="0" baseline="0" noProof="0" dirty="0" err="1">
                <a:ln>
                  <a:noFill/>
                </a:ln>
                <a:solidFill>
                  <a:srgbClr val="FFFFFF"/>
                </a:solidFill>
                <a:effectLst/>
                <a:uLnTx/>
                <a:uFillTx/>
                <a:latin typeface="Georgia Pro" panose="02040502050405020303" pitchFamily="18" charset="0"/>
                <a:ea typeface="ＭＳ Ｐゴシック" charset="0"/>
                <a:cs typeface="Calibri" panose="020F0502020204030204" pitchFamily="34" charset="0"/>
              </a:rPr>
              <a:t>ranscript</a:t>
            </a:r>
            <a:r>
              <a:rPr kumimoji="0" lang="en-US" sz="1600" b="1" i="0" u="none" strike="noStrike" kern="1200" cap="none" spc="0" normalizeH="0" baseline="0" noProof="0" dirty="0">
                <a:ln>
                  <a:noFill/>
                </a:ln>
                <a:solidFill>
                  <a:srgbClr val="FFFFFF"/>
                </a:solidFill>
                <a:effectLst/>
                <a:uLnTx/>
                <a:uFillTx/>
                <a:latin typeface="Georgia Pro" panose="02040502050405020303" pitchFamily="18" charset="0"/>
                <a:ea typeface="ＭＳ Ｐゴシック" charset="0"/>
                <a:cs typeface="Calibri" panose="020F0502020204030204" pitchFamily="34" charset="0"/>
              </a:rPr>
              <a:t> is available on the Show Captions menu.</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Georgia Pro" panose="02040502050405020303" pitchFamily="18" charset="0"/>
                <a:ea typeface="ＭＳ Ｐゴシック" charset="0"/>
                <a:cs typeface="Calibri" panose="020F0502020204030204" pitchFamily="34" charset="0"/>
              </a:rPr>
              <a:t> </a:t>
            </a:r>
          </a:p>
        </p:txBody>
      </p:sp>
      <p:sp>
        <p:nvSpPr>
          <p:cNvPr id="15" name="Rectangle 14">
            <a:extLst>
              <a:ext uri="{FF2B5EF4-FFF2-40B4-BE49-F238E27FC236}">
                <a16:creationId xmlns:a16="http://schemas.microsoft.com/office/drawing/2014/main" id="{FF3058F8-6761-8432-ACE7-880D10AF185D}"/>
              </a:ext>
            </a:extLst>
          </p:cNvPr>
          <p:cNvSpPr/>
          <p:nvPr/>
        </p:nvSpPr>
        <p:spPr>
          <a:xfrm>
            <a:off x="1524000" y="1"/>
            <a:ext cx="9144000" cy="97064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pic>
        <p:nvPicPr>
          <p:cNvPr id="11" name="Picture 10" descr="Professional Development Alliance of Library Consortia logo">
            <a:extLst>
              <a:ext uri="{FF2B5EF4-FFF2-40B4-BE49-F238E27FC236}">
                <a16:creationId xmlns:a16="http://schemas.microsoft.com/office/drawing/2014/main" id="{0858C4FE-E39F-3E9B-9A92-1F984CB3BBAD}"/>
              </a:ext>
            </a:extLst>
          </p:cNvPr>
          <p:cNvPicPr>
            <a:picLocks noChangeAspect="1"/>
          </p:cNvPicPr>
          <p:nvPr/>
        </p:nvPicPr>
        <p:blipFill>
          <a:blip r:embed="rId4"/>
          <a:stretch>
            <a:fillRect/>
          </a:stretch>
        </p:blipFill>
        <p:spPr>
          <a:xfrm>
            <a:off x="9444990" y="10023"/>
            <a:ext cx="2446019" cy="970642"/>
          </a:xfrm>
          <a:prstGeom prst="rect">
            <a:avLst/>
          </a:prstGeom>
        </p:spPr>
      </p:pic>
      <p:pic>
        <p:nvPicPr>
          <p:cNvPr id="13" name="Picture 12" descr="CARLI: Consortium of Academic and Research Libraries in Illinois logo.&#10;">
            <a:extLst>
              <a:ext uri="{FF2B5EF4-FFF2-40B4-BE49-F238E27FC236}">
                <a16:creationId xmlns:a16="http://schemas.microsoft.com/office/drawing/2014/main" id="{F06E6C8B-569A-9046-9555-6EA95B3B2F18}"/>
              </a:ext>
            </a:extLst>
          </p:cNvPr>
          <p:cNvPicPr>
            <a:picLocks noChangeAspect="1"/>
          </p:cNvPicPr>
          <p:nvPr/>
        </p:nvPicPr>
        <p:blipFill>
          <a:blip r:embed="rId5"/>
          <a:stretch>
            <a:fillRect/>
          </a:stretch>
        </p:blipFill>
        <p:spPr>
          <a:xfrm>
            <a:off x="52248" y="114607"/>
            <a:ext cx="4332333" cy="798062"/>
          </a:xfrm>
          <a:prstGeom prst="rect">
            <a:avLst/>
          </a:prstGeom>
        </p:spPr>
      </p:pic>
      <p:pic>
        <p:nvPicPr>
          <p:cNvPr id="3" name="Picture 2" descr="A group of colorful speech bubbles&#10;&#10;Description automatically generated">
            <a:extLst>
              <a:ext uri="{FF2B5EF4-FFF2-40B4-BE49-F238E27FC236}">
                <a16:creationId xmlns:a16="http://schemas.microsoft.com/office/drawing/2014/main" id="{EB51C52C-E76D-2722-D52B-813CCE01A1F8}"/>
              </a:ext>
            </a:extLst>
          </p:cNvPr>
          <p:cNvPicPr>
            <a:picLocks noChangeAspect="1"/>
          </p:cNvPicPr>
          <p:nvPr/>
        </p:nvPicPr>
        <p:blipFill rotWithShape="1">
          <a:blip r:embed="rId6">
            <a:extLst>
              <a:ext uri="{28A0092B-C50C-407E-A947-70E740481C1C}">
                <a14:useLocalDpi xmlns:a14="http://schemas.microsoft.com/office/drawing/2010/main" val="0"/>
              </a:ext>
            </a:extLst>
          </a:blip>
          <a:srcRect l="5432" t="19728" r="2935" b="30363"/>
          <a:stretch/>
        </p:blipFill>
        <p:spPr>
          <a:xfrm>
            <a:off x="1233155" y="1095271"/>
            <a:ext cx="10007130" cy="3633675"/>
          </a:xfrm>
          <a:prstGeom prst="rect">
            <a:avLst/>
          </a:prstGeom>
        </p:spPr>
      </p:pic>
    </p:spTree>
    <p:extLst>
      <p:ext uri="{BB962C8B-B14F-4D97-AF65-F5344CB8AC3E}">
        <p14:creationId xmlns:p14="http://schemas.microsoft.com/office/powerpoint/2010/main" val="10813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Feel, Felt, Found</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064422"/>
            <a:ext cx="10058400" cy="4023360"/>
          </a:xfrm>
        </p:spPr>
        <p:txBody>
          <a:bodyPr vert="horz" lIns="0" tIns="45720" rIns="0" bIns="45720" rtlCol="0" anchor="t">
            <a:normAutofit lnSpcReduction="10000"/>
          </a:bodyPr>
          <a:lstStyle/>
          <a:p>
            <a:pPr marL="0" indent="0">
              <a:buNone/>
            </a:pPr>
            <a:r>
              <a:rPr lang="en-US" dirty="0">
                <a:solidFill>
                  <a:srgbClr val="210C1F"/>
                </a:solidFill>
              </a:rPr>
              <a:t>Overview</a:t>
            </a:r>
          </a:p>
          <a:p>
            <a:pPr>
              <a:buFont typeface="Arial" panose="020B0604020202020204" pitchFamily="34" charset="0"/>
              <a:buChar char="•"/>
            </a:pPr>
            <a:r>
              <a:rPr lang="en-US" dirty="0">
                <a:solidFill>
                  <a:srgbClr val="210C1F"/>
                </a:solidFill>
              </a:rPr>
              <a:t>     Solves: lack of empathy in difficult conversations</a:t>
            </a:r>
          </a:p>
          <a:p>
            <a:pPr>
              <a:buFont typeface="Arial" panose="020B0604020202020204" pitchFamily="34" charset="0"/>
              <a:buChar char="•"/>
            </a:pPr>
            <a:r>
              <a:rPr lang="en-US" dirty="0">
                <a:solidFill>
                  <a:srgbClr val="210C1F"/>
                </a:solidFill>
              </a:rPr>
              <a:t>     Encourages you to truly consider their point of view (esp. emotionally)</a:t>
            </a:r>
          </a:p>
          <a:p>
            <a:pPr lvl="1">
              <a:buFont typeface="Arial" panose="020B0604020202020204" pitchFamily="34" charset="0"/>
              <a:buChar char="•"/>
            </a:pPr>
            <a:r>
              <a:rPr lang="en-US" dirty="0">
                <a:solidFill>
                  <a:srgbClr val="210C1F"/>
                </a:solidFill>
              </a:rPr>
              <a:t>     Helps sell them on the outcome you want to see</a:t>
            </a:r>
          </a:p>
          <a:p>
            <a:pPr>
              <a:buFont typeface="Arial" panose="020B0604020202020204" pitchFamily="34" charset="0"/>
              <a:buChar char="•"/>
            </a:pPr>
            <a:r>
              <a:rPr lang="en-US" dirty="0">
                <a:solidFill>
                  <a:srgbClr val="210C1F"/>
                </a:solidFill>
              </a:rPr>
              <a:t>     Example: Patron angry that account is blocked &amp; they can't check out items (or graduate)</a:t>
            </a:r>
            <a:br>
              <a:rPr lang="en-US" dirty="0">
                <a:solidFill>
                  <a:srgbClr val="210C1F"/>
                </a:solidFill>
              </a:rPr>
            </a:br>
            <a:endParaRPr lang="en-US" dirty="0">
              <a:solidFill>
                <a:srgbClr val="210C1F"/>
              </a:solidFill>
            </a:endParaRPr>
          </a:p>
          <a:p>
            <a:pPr marL="0" indent="0">
              <a:buNone/>
            </a:pPr>
            <a:r>
              <a:rPr lang="en-US" dirty="0">
                <a:solidFill>
                  <a:srgbClr val="210C1F"/>
                </a:solidFill>
              </a:rPr>
              <a:t>Steps. Use phrasing that communicates:</a:t>
            </a:r>
          </a:p>
          <a:p>
            <a:pPr marL="457200" indent="-457200">
              <a:buFont typeface="+mj-lt"/>
              <a:buAutoNum type="arabicPeriod"/>
            </a:pPr>
            <a:r>
              <a:rPr lang="en-US" dirty="0">
                <a:solidFill>
                  <a:srgbClr val="210C1F"/>
                </a:solidFill>
              </a:rPr>
              <a:t>Feel: You understand where they are coming from</a:t>
            </a:r>
          </a:p>
          <a:p>
            <a:pPr marL="457200" indent="-457200">
              <a:buFont typeface="+mj-lt"/>
              <a:buAutoNum type="arabicPeriod"/>
            </a:pPr>
            <a:r>
              <a:rPr lang="en-US" dirty="0">
                <a:solidFill>
                  <a:srgbClr val="210C1F"/>
                </a:solidFill>
              </a:rPr>
              <a:t>Felt: You have been in a similar situation emotionally/intellectually</a:t>
            </a:r>
          </a:p>
          <a:p>
            <a:pPr marL="457200" indent="-457200">
              <a:buFont typeface="+mj-lt"/>
              <a:buAutoNum type="arabicPeriod"/>
            </a:pPr>
            <a:r>
              <a:rPr lang="en-US" dirty="0">
                <a:solidFill>
                  <a:srgbClr val="210C1F"/>
                </a:solidFill>
              </a:rPr>
              <a:t>Found: You have a perspective on the best path forward</a:t>
            </a:r>
          </a:p>
          <a:p>
            <a:pPr>
              <a:buFont typeface="Arial" panose="020B0604020202020204" pitchFamily="34" charset="0"/>
              <a:buChar char="•"/>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240751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Practicing These Techniques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vert="horz" lIns="0" tIns="45720" rIns="0" bIns="45720" rtlCol="0" anchor="t">
            <a:normAutofit/>
          </a:bodyPr>
          <a:lstStyle/>
          <a:p>
            <a:pPr marL="0" indent="0">
              <a:buNone/>
            </a:pPr>
            <a:r>
              <a:rPr lang="en-US" dirty="0">
                <a:ea typeface="+mn-lt"/>
                <a:cs typeface="+mn-lt"/>
                <a:hlinkClick r:id="rId2"/>
              </a:rPr>
              <a:t>https://docs.google.com/document/d/1N6w9TsCrUnTt2QnoT5mer3Tauc2V6fBgMNtF-NtDX20/edit?usp=sharing</a:t>
            </a:r>
            <a:endParaRPr lang="en-US">
              <a:ea typeface="+mn-lt"/>
              <a:cs typeface="+mn-lt"/>
            </a:endParaRPr>
          </a:p>
          <a:p>
            <a:pPr marL="0" indent="0">
              <a:buNone/>
            </a:pPr>
            <a:endParaRPr lang="en-US" dirty="0">
              <a:cs typeface="Calibri"/>
            </a:endParaRPr>
          </a:p>
        </p:txBody>
      </p:sp>
    </p:spTree>
    <p:extLst>
      <p:ext uri="{BB962C8B-B14F-4D97-AF65-F5344CB8AC3E}">
        <p14:creationId xmlns:p14="http://schemas.microsoft.com/office/powerpoint/2010/main" val="3634328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Strategies Beyond the Main Conversation</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lstStyle/>
          <a:p>
            <a:pPr marL="0" indent="0">
              <a:buNone/>
            </a:pPr>
            <a:endParaRPr lang="en-US" dirty="0">
              <a:solidFill>
                <a:srgbClr val="210C1F"/>
              </a:solidFill>
            </a:endParaRPr>
          </a:p>
          <a:p>
            <a:pPr>
              <a:buFont typeface="Arial" panose="020B0604020202020204" pitchFamily="34" charset="0"/>
              <a:buChar char="•"/>
            </a:pPr>
            <a:r>
              <a:rPr lang="en-US" dirty="0">
                <a:solidFill>
                  <a:srgbClr val="210C1F"/>
                </a:solidFill>
              </a:rPr>
              <a:t>     Prepare in advance</a:t>
            </a:r>
          </a:p>
          <a:p>
            <a:pPr>
              <a:buFont typeface="Arial" panose="020B0604020202020204" pitchFamily="34" charset="0"/>
              <a:buChar char="•"/>
            </a:pPr>
            <a:r>
              <a:rPr lang="en-US" dirty="0">
                <a:solidFill>
                  <a:srgbClr val="210C1F"/>
                </a:solidFill>
              </a:rPr>
              <a:t>     Build/maintain everyday relationship with the other person</a:t>
            </a:r>
          </a:p>
          <a:p>
            <a:pPr>
              <a:buFont typeface="Arial" panose="020B0604020202020204" pitchFamily="34" charset="0"/>
              <a:buChar char="•"/>
            </a:pPr>
            <a:r>
              <a:rPr lang="en-US" dirty="0">
                <a:solidFill>
                  <a:srgbClr val="210C1F"/>
                </a:solidFill>
              </a:rPr>
              <a:t>     Practice the 3 main strategies in lower-stakes conversations</a:t>
            </a:r>
          </a:p>
          <a:p>
            <a:pPr marL="0" indent="0">
              <a:buNone/>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18250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Summary</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r>
              <a:rPr lang="en-US" dirty="0">
                <a:solidFill>
                  <a:srgbClr val="210C1F"/>
                </a:solidFill>
              </a:rPr>
              <a:t>Everyone has to deal with difficult conversations at work. Use these techniques to make those conversations go more smoothly and arrive at a meaningful resolution:</a:t>
            </a:r>
          </a:p>
          <a:p>
            <a:pPr>
              <a:buFont typeface="Arial" panose="020B0604020202020204" pitchFamily="34" charset="0"/>
              <a:buChar char="•"/>
            </a:pPr>
            <a:r>
              <a:rPr lang="en-US" dirty="0">
                <a:solidFill>
                  <a:srgbClr val="210C1F"/>
                </a:solidFill>
              </a:rPr>
              <a:t>     Focus on a common goal to keep things collaborative</a:t>
            </a:r>
          </a:p>
          <a:p>
            <a:pPr>
              <a:buFont typeface="Arial" panose="020B0604020202020204" pitchFamily="34" charset="0"/>
              <a:buChar char="•"/>
            </a:pPr>
            <a:r>
              <a:rPr lang="en-US" dirty="0">
                <a:solidFill>
                  <a:srgbClr val="210C1F"/>
                </a:solidFill>
              </a:rPr>
              <a:t>     Stay on message with a central point to avoid being mentally overwhelmed</a:t>
            </a:r>
          </a:p>
          <a:p>
            <a:pPr>
              <a:buFont typeface="Arial" panose="020B0604020202020204" pitchFamily="34" charset="0"/>
              <a:buChar char="•"/>
            </a:pPr>
            <a:r>
              <a:rPr lang="en-US" dirty="0">
                <a:solidFill>
                  <a:srgbClr val="210C1F"/>
                </a:solidFill>
              </a:rPr>
              <a:t>     Be more empathetic by employing a “Feel, Felt, Found” structure to some responses</a:t>
            </a:r>
          </a:p>
          <a:p>
            <a:pPr marL="0" indent="0">
              <a:buNone/>
            </a:pPr>
            <a:endParaRPr lang="en-US" dirty="0">
              <a:solidFill>
                <a:srgbClr val="210C1F"/>
              </a:solidFill>
            </a:endParaRPr>
          </a:p>
          <a:p>
            <a:pPr marL="0" indent="0">
              <a:buNone/>
            </a:pPr>
            <a:r>
              <a:rPr lang="en-US" dirty="0">
                <a:solidFill>
                  <a:srgbClr val="210C1F"/>
                </a:solidFill>
              </a:rPr>
              <a:t>Outside the conversation: prepare your thoughts in advance, make an effort to have </a:t>
            </a:r>
            <a:r>
              <a:rPr lang="en-US" i="1" dirty="0">
                <a:solidFill>
                  <a:srgbClr val="210C1F"/>
                </a:solidFill>
              </a:rPr>
              <a:t>easy</a:t>
            </a:r>
            <a:r>
              <a:rPr lang="en-US" dirty="0">
                <a:solidFill>
                  <a:srgbClr val="210C1F"/>
                </a:solidFill>
              </a:rPr>
              <a:t> conversations sometimes, and get more comfortable with these techniques by practicing them.</a:t>
            </a:r>
          </a:p>
        </p:txBody>
      </p:sp>
    </p:spTree>
    <p:extLst>
      <p:ext uri="{BB962C8B-B14F-4D97-AF65-F5344CB8AC3E}">
        <p14:creationId xmlns:p14="http://schemas.microsoft.com/office/powerpoint/2010/main" val="348678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Thank You!</a:t>
            </a:r>
            <a:endParaRPr lang="en-US" dirty="0"/>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vert="horz" lIns="0" tIns="45720" rIns="0" bIns="45720" rtlCol="0" anchor="t">
            <a:normAutofit/>
          </a:bodyPr>
          <a:lstStyle/>
          <a:p>
            <a:pPr marL="0" indent="0">
              <a:buNone/>
            </a:pPr>
            <a:r>
              <a:rPr lang="en-US" dirty="0">
                <a:solidFill>
                  <a:srgbClr val="210C1F"/>
                </a:solidFill>
                <a:ea typeface="Calibri"/>
                <a:cs typeface="Calibri"/>
              </a:rPr>
              <a:t>My information:</a:t>
            </a:r>
          </a:p>
          <a:p>
            <a:pPr>
              <a:buFont typeface="Arial,Sans-Serif"/>
              <a:buChar char="•"/>
            </a:pPr>
            <a:r>
              <a:rPr lang="en-US" dirty="0">
                <a:solidFill>
                  <a:srgbClr val="210C1F"/>
                </a:solidFill>
                <a:ea typeface="Calibri"/>
                <a:cs typeface="Calibri"/>
              </a:rPr>
              <a:t>     Blog about effective management: </a:t>
            </a:r>
            <a:r>
              <a:rPr lang="en-US" dirty="0">
                <a:solidFill>
                  <a:srgbClr val="210C1F"/>
                </a:solidFill>
                <a:ea typeface="Calibri"/>
                <a:cs typeface="Calibri"/>
                <a:hlinkClick r:id="rId2"/>
              </a:rPr>
              <a:t>www.better-boss.com</a:t>
            </a:r>
            <a:r>
              <a:rPr lang="en-US" dirty="0">
                <a:solidFill>
                  <a:srgbClr val="210C1F"/>
                </a:solidFill>
                <a:ea typeface="Calibri"/>
                <a:cs typeface="Calibri"/>
              </a:rPr>
              <a:t> </a:t>
            </a:r>
          </a:p>
          <a:p>
            <a:pPr>
              <a:buFont typeface="Arial,Sans-Serif"/>
              <a:buChar char="•"/>
            </a:pPr>
            <a:r>
              <a:rPr lang="en-US" dirty="0">
                <a:solidFill>
                  <a:srgbClr val="210C1F"/>
                </a:solidFill>
              </a:rPr>
              <a:t>     Email: </a:t>
            </a:r>
            <a:r>
              <a:rPr lang="en-US" dirty="0">
                <a:solidFill>
                  <a:srgbClr val="210C1F"/>
                </a:solidFill>
                <a:hlinkClick r:id="rId3"/>
              </a:rPr>
              <a:t>bharvey2@illinois.edu</a:t>
            </a:r>
            <a:r>
              <a:rPr lang="en-US" dirty="0">
                <a:solidFill>
                  <a:srgbClr val="210C1F"/>
                </a:solidFill>
              </a:rPr>
              <a:t> or </a:t>
            </a:r>
            <a:r>
              <a:rPr lang="en-US" dirty="0">
                <a:solidFill>
                  <a:srgbClr val="210C1F"/>
                </a:solidFill>
                <a:hlinkClick r:id="rId4"/>
              </a:rPr>
              <a:t>BMHconsults@gmail.com</a:t>
            </a:r>
            <a:r>
              <a:rPr lang="en-US" dirty="0">
                <a:solidFill>
                  <a:srgbClr val="210C1F"/>
                </a:solidFill>
              </a:rPr>
              <a:t> </a:t>
            </a:r>
            <a:endParaRPr lang="en-US">
              <a:solidFill>
                <a:srgbClr val="404040"/>
              </a:solidFill>
            </a:endParaRPr>
          </a:p>
          <a:p>
            <a:pPr>
              <a:buFont typeface="Arial,Sans-Serif"/>
              <a:buChar char="•"/>
            </a:pPr>
            <a:endParaRPr lang="en-US" dirty="0">
              <a:solidFill>
                <a:srgbClr val="210C1F"/>
              </a:solidFill>
              <a:ea typeface="Calibri"/>
              <a:cs typeface="Calibri"/>
            </a:endParaRPr>
          </a:p>
          <a:p>
            <a:pPr>
              <a:buFont typeface="Arial,Sans-Serif"/>
              <a:buChar char="•"/>
            </a:pPr>
            <a:endParaRPr lang="en-US" dirty="0">
              <a:solidFill>
                <a:srgbClr val="210C1F"/>
              </a:solidFill>
              <a:ea typeface="Calibri"/>
              <a:cs typeface="Calibri"/>
            </a:endParaRPr>
          </a:p>
          <a:p>
            <a:pPr>
              <a:buFont typeface="Arial,Sans-Serif"/>
              <a:buChar char="•"/>
            </a:pPr>
            <a:endParaRPr lang="en-US" dirty="0">
              <a:solidFill>
                <a:srgbClr val="210C1F"/>
              </a:solidFill>
              <a:ea typeface="Calibri"/>
              <a:cs typeface="Calibri"/>
            </a:endParaRPr>
          </a:p>
          <a:p>
            <a:pPr marL="0" indent="0">
              <a:buNone/>
            </a:pPr>
            <a:r>
              <a:rPr lang="en-US" dirty="0">
                <a:solidFill>
                  <a:srgbClr val="210C1F"/>
                </a:solidFill>
                <a:ea typeface="Calibri"/>
                <a:cs typeface="Calibri"/>
              </a:rPr>
              <a:t>I will stay for questions after we officially wrap the session</a:t>
            </a:r>
          </a:p>
        </p:txBody>
      </p:sp>
    </p:spTree>
    <p:extLst>
      <p:ext uri="{BB962C8B-B14F-4D97-AF65-F5344CB8AC3E}">
        <p14:creationId xmlns:p14="http://schemas.microsoft.com/office/powerpoint/2010/main" val="44072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Agenda</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vert="horz" lIns="0" tIns="45720" rIns="0" bIns="45720" rtlCol="0" anchor="t">
            <a:normAutofit/>
          </a:bodyPr>
          <a:lstStyle/>
          <a:p>
            <a:pPr marL="0" indent="0">
              <a:spcBef>
                <a:spcPts val="0"/>
              </a:spcBef>
              <a:spcAft>
                <a:spcPts val="600"/>
              </a:spcAft>
              <a:buNone/>
            </a:pPr>
            <a:r>
              <a:rPr lang="en-US" dirty="0">
                <a:solidFill>
                  <a:schemeClr val="tx1"/>
                </a:solidFill>
              </a:rPr>
              <a:t> </a:t>
            </a:r>
          </a:p>
          <a:p>
            <a:pPr>
              <a:spcBef>
                <a:spcPts val="0"/>
              </a:spcBef>
              <a:spcAft>
                <a:spcPts val="600"/>
              </a:spcAft>
              <a:buFont typeface="Arial" panose="020B0604020202020204" pitchFamily="34" charset="0"/>
              <a:buChar char="•"/>
            </a:pPr>
            <a:r>
              <a:rPr lang="en-US" dirty="0">
                <a:solidFill>
                  <a:schemeClr val="tx1"/>
                </a:solidFill>
              </a:rPr>
              <a:t>     Psychology of Difficult Conversations</a:t>
            </a:r>
            <a:endParaRPr kumimoji="0" lang="en-US" sz="2400" b="0" i="0" u="none" strike="noStrike" kern="1200" cap="none" spc="0" normalizeH="0" baseline="0" noProof="0" dirty="0">
              <a:ln>
                <a:noFill/>
              </a:ln>
              <a:solidFill>
                <a:srgbClr val="210C1F"/>
              </a:solidFill>
              <a:effectLst/>
              <a:uLnTx/>
              <a:uFillTx/>
              <a:latin typeface="Calibri" panose="020F0502020204030204"/>
              <a:ea typeface="+mn-ea"/>
              <a:cs typeface="+mn-cs"/>
            </a:endParaRPr>
          </a:p>
          <a:p>
            <a:pPr>
              <a:spcBef>
                <a:spcPts val="0"/>
              </a:spcBef>
              <a:spcAft>
                <a:spcPts val="600"/>
              </a:spcAft>
              <a:buFont typeface="Arial" panose="020B0604020202020204" pitchFamily="34" charset="0"/>
              <a:buChar char="•"/>
            </a:pPr>
            <a:r>
              <a:rPr lang="en-US" dirty="0">
                <a:solidFill>
                  <a:srgbClr val="210C1F"/>
                </a:solidFill>
              </a:rPr>
              <a:t>     Examples Synthesized from Your Experiences</a:t>
            </a:r>
            <a:endParaRPr lang="en-US" dirty="0">
              <a:solidFill>
                <a:srgbClr val="210C1F"/>
              </a:solidFill>
              <a:ea typeface="Calibri"/>
              <a:cs typeface="Calibri"/>
            </a:endParaRPr>
          </a:p>
          <a:p>
            <a:pPr>
              <a:spcBef>
                <a:spcPts val="0"/>
              </a:spcBef>
              <a:spcAft>
                <a:spcPts val="600"/>
              </a:spcAft>
              <a:buFont typeface="Arial" panose="020B0604020202020204" pitchFamily="34" charset="0"/>
              <a:buChar char="•"/>
            </a:pPr>
            <a:r>
              <a:rPr lang="en-US" dirty="0">
                <a:solidFill>
                  <a:srgbClr val="210C1F"/>
                </a:solidFill>
              </a:rPr>
              <a:t>     Specific Communication Techniques:</a:t>
            </a:r>
            <a:endParaRPr lang="en-US" dirty="0"/>
          </a:p>
          <a:p>
            <a:pPr lvl="1">
              <a:spcBef>
                <a:spcPts val="0"/>
              </a:spcBef>
              <a:spcAft>
                <a:spcPts val="600"/>
              </a:spcAft>
              <a:buFont typeface="Arial" panose="020B0604020202020204" pitchFamily="34" charset="0"/>
              <a:buChar char="•"/>
            </a:pPr>
            <a:r>
              <a:rPr lang="en-US" dirty="0">
                <a:solidFill>
                  <a:srgbClr val="210C1F"/>
                </a:solidFill>
              </a:rPr>
              <a:t>     Focus on Common Goal</a:t>
            </a:r>
          </a:p>
          <a:p>
            <a:pPr lvl="1">
              <a:spcBef>
                <a:spcPts val="0"/>
              </a:spcBef>
              <a:spcAft>
                <a:spcPts val="600"/>
              </a:spcAft>
              <a:buFont typeface="Arial" panose="020B0604020202020204" pitchFamily="34" charset="0"/>
              <a:buChar char="•"/>
            </a:pPr>
            <a:r>
              <a:rPr lang="en-US" dirty="0">
                <a:solidFill>
                  <a:srgbClr val="210C1F"/>
                </a:solidFill>
              </a:rPr>
              <a:t>     Return to Central Point</a:t>
            </a:r>
          </a:p>
          <a:p>
            <a:pPr lvl="1">
              <a:spcBef>
                <a:spcPts val="0"/>
              </a:spcBef>
              <a:spcAft>
                <a:spcPts val="600"/>
              </a:spcAft>
              <a:buFont typeface="Arial" panose="020B0604020202020204" pitchFamily="34" charset="0"/>
              <a:buChar char="•"/>
            </a:pPr>
            <a:r>
              <a:rPr lang="en-US" dirty="0">
                <a:solidFill>
                  <a:srgbClr val="210C1F"/>
                </a:solidFill>
              </a:rPr>
              <a:t>     “Feel, Felt, Found”</a:t>
            </a:r>
          </a:p>
          <a:p>
            <a:pPr>
              <a:spcBef>
                <a:spcPts val="0"/>
              </a:spcBef>
              <a:spcAft>
                <a:spcPts val="600"/>
              </a:spcAft>
              <a:buFont typeface="Arial" panose="020B0604020202020204" pitchFamily="34" charset="0"/>
              <a:buChar char="•"/>
            </a:pPr>
            <a:r>
              <a:rPr lang="en-US" dirty="0">
                <a:solidFill>
                  <a:srgbClr val="210C1F"/>
                </a:solidFill>
              </a:rPr>
              <a:t>     Practicing Techniques</a:t>
            </a:r>
            <a:endParaRPr lang="en-US" dirty="0">
              <a:solidFill>
                <a:srgbClr val="210C1F"/>
              </a:solidFill>
              <a:ea typeface="Calibri"/>
              <a:cs typeface="Calibri"/>
            </a:endParaRPr>
          </a:p>
          <a:p>
            <a:pPr>
              <a:spcBef>
                <a:spcPts val="0"/>
              </a:spcBef>
              <a:spcAft>
                <a:spcPts val="600"/>
              </a:spcAft>
              <a:buFont typeface="Arial" panose="020B0604020202020204" pitchFamily="34" charset="0"/>
              <a:buChar char="•"/>
            </a:pPr>
            <a:r>
              <a:rPr lang="en-US" dirty="0">
                <a:solidFill>
                  <a:srgbClr val="210C1F"/>
                </a:solidFill>
              </a:rPr>
              <a:t>     Additional Strategies</a:t>
            </a:r>
          </a:p>
          <a:p>
            <a:pPr>
              <a:spcBef>
                <a:spcPts val="0"/>
              </a:spcBef>
              <a:spcAft>
                <a:spcPts val="600"/>
              </a:spcAft>
              <a:buFont typeface="Arial" panose="020B0604020202020204" pitchFamily="34" charset="0"/>
              <a:buChar char="•"/>
            </a:pPr>
            <a:r>
              <a:rPr lang="en-US" dirty="0">
                <a:solidFill>
                  <a:srgbClr val="210C1F"/>
                </a:solidFill>
              </a:rPr>
              <a:t>     Summary</a:t>
            </a:r>
          </a:p>
          <a:p>
            <a:pPr marL="0" indent="0">
              <a:spcBef>
                <a:spcPts val="0"/>
              </a:spcBef>
              <a:spcAft>
                <a:spcPts val="600"/>
              </a:spcAft>
              <a:buNone/>
            </a:pPr>
            <a:endParaRPr lang="en-US" dirty="0">
              <a:solidFill>
                <a:srgbClr val="210C1F"/>
              </a:solidFill>
            </a:endParaRPr>
          </a:p>
          <a:p>
            <a:pPr marL="0" indent="0">
              <a:spcBef>
                <a:spcPts val="0"/>
              </a:spcBef>
              <a:spcAft>
                <a:spcPts val="600"/>
              </a:spcAft>
              <a:buNone/>
            </a:pPr>
            <a:endParaRPr lang="en-US" dirty="0">
              <a:solidFill>
                <a:srgbClr val="210C1F"/>
              </a:solidFill>
            </a:endParaRPr>
          </a:p>
          <a:p>
            <a:pPr>
              <a:spcBef>
                <a:spcPts val="0"/>
              </a:spcBef>
              <a:spcAft>
                <a:spcPts val="600"/>
              </a:spcAft>
              <a:buFont typeface="Arial" panose="020B0604020202020204" pitchFamily="34" charset="0"/>
              <a:buChar char="•"/>
            </a:pPr>
            <a:endParaRPr lang="en-US" dirty="0"/>
          </a:p>
          <a:p>
            <a:pPr marL="0" indent="0">
              <a:spcBef>
                <a:spcPts val="0"/>
              </a:spcBef>
              <a:spcAft>
                <a:spcPts val="600"/>
              </a:spcAft>
              <a:buNone/>
            </a:pPr>
            <a:endParaRPr lang="en-US" dirty="0"/>
          </a:p>
        </p:txBody>
      </p:sp>
    </p:spTree>
    <p:extLst>
      <p:ext uri="{BB962C8B-B14F-4D97-AF65-F5344CB8AC3E}">
        <p14:creationId xmlns:p14="http://schemas.microsoft.com/office/powerpoint/2010/main" val="32630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Psychology of Difficult Conversations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pPr marL="0" indent="0">
              <a:buNone/>
            </a:pPr>
            <a:endParaRPr lang="en-US" dirty="0">
              <a:solidFill>
                <a:srgbClr val="210C1F"/>
              </a:solidFill>
            </a:endParaRPr>
          </a:p>
          <a:p>
            <a:pPr marL="0" indent="0">
              <a:buNone/>
            </a:pPr>
            <a:r>
              <a:rPr lang="en-US" dirty="0">
                <a:solidFill>
                  <a:srgbClr val="210C1F"/>
                </a:solidFill>
              </a:rPr>
              <a:t>Defining Fight-or-Flight</a:t>
            </a:r>
          </a:p>
        </p:txBody>
      </p:sp>
    </p:spTree>
    <p:extLst>
      <p:ext uri="{BB962C8B-B14F-4D97-AF65-F5344CB8AC3E}">
        <p14:creationId xmlns:p14="http://schemas.microsoft.com/office/powerpoint/2010/main" val="63844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Psychology of Difficult Conversations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8573193" cy="4023360"/>
          </a:xfrm>
        </p:spPr>
        <p:txBody>
          <a:bodyPr>
            <a:normAutofit/>
          </a:bodyPr>
          <a:lstStyle/>
          <a:p>
            <a:pPr marL="0" indent="0">
              <a:buNone/>
            </a:pPr>
            <a:endParaRPr lang="en-US" dirty="0">
              <a:solidFill>
                <a:srgbClr val="210C1F"/>
              </a:solidFill>
            </a:endParaRPr>
          </a:p>
          <a:p>
            <a:pPr marL="0" indent="0">
              <a:buNone/>
            </a:pPr>
            <a:r>
              <a:rPr lang="en-US" dirty="0">
                <a:solidFill>
                  <a:srgbClr val="210C1F"/>
                </a:solidFill>
              </a:rPr>
              <a:t>Defining Fight or Flight: </a:t>
            </a:r>
          </a:p>
          <a:p>
            <a:pPr marL="0" indent="0" algn="just">
              <a:buNone/>
            </a:pPr>
            <a:r>
              <a:rPr lang="en-US" dirty="0">
                <a:solidFill>
                  <a:srgbClr val="210C1F"/>
                </a:solidFill>
              </a:rPr>
              <a:t>“</a:t>
            </a:r>
            <a:r>
              <a:rPr lang="en-US" dirty="0">
                <a:effectLst/>
                <a:latin typeface="Calibri" panose="020F0502020204030204" pitchFamily="34" charset="0"/>
                <a:ea typeface="Calibri" panose="020F0502020204030204" pitchFamily="34" charset="0"/>
                <a:cs typeface="Times New Roman" panose="02020603050405020304" pitchFamily="18" charset="0"/>
              </a:rPr>
              <a:t>The flight or fight response is an </a:t>
            </a:r>
            <a:r>
              <a:rPr lang="en-US" u="sng" dirty="0">
                <a:effectLst/>
                <a:latin typeface="Calibri" panose="020F0502020204030204" pitchFamily="34" charset="0"/>
                <a:ea typeface="Calibri" panose="020F0502020204030204" pitchFamily="34" charset="0"/>
                <a:cs typeface="Times New Roman" panose="02020603050405020304" pitchFamily="18" charset="0"/>
              </a:rPr>
              <a:t>automatic</a:t>
            </a:r>
            <a:r>
              <a:rPr lang="en-US" dirty="0">
                <a:effectLst/>
                <a:latin typeface="Calibri" panose="020F0502020204030204" pitchFamily="34" charset="0"/>
                <a:ea typeface="Calibri" panose="020F0502020204030204" pitchFamily="34" charset="0"/>
                <a:cs typeface="Times New Roman" panose="02020603050405020304" pitchFamily="18" charset="0"/>
              </a:rPr>
              <a:t> physiological reaction to an event that is </a:t>
            </a:r>
            <a:r>
              <a:rPr lang="en-US" u="sng" dirty="0">
                <a:effectLst/>
                <a:latin typeface="Calibri" panose="020F0502020204030204" pitchFamily="34" charset="0"/>
                <a:ea typeface="Calibri" panose="020F0502020204030204" pitchFamily="34" charset="0"/>
                <a:cs typeface="Times New Roman" panose="02020603050405020304" pitchFamily="18" charset="0"/>
              </a:rPr>
              <a:t>perceived</a:t>
            </a:r>
            <a:r>
              <a:rPr lang="en-US" dirty="0">
                <a:effectLst/>
                <a:latin typeface="Calibri" panose="020F0502020204030204" pitchFamily="34" charset="0"/>
                <a:ea typeface="Calibri" panose="020F0502020204030204" pitchFamily="34" charset="0"/>
                <a:cs typeface="Times New Roman" panose="02020603050405020304" pitchFamily="18" charset="0"/>
              </a:rPr>
              <a:t> as stressful or frightening. During this response, the amygdala activates, releasing stress hormones and increasing heart rate and blood pressure. Muscles tense and sweating is typical.”</a:t>
            </a:r>
            <a:endParaRPr lang="en-US" dirty="0">
              <a:solidFill>
                <a:srgbClr val="210C1F"/>
              </a:solidFill>
            </a:endParaRPr>
          </a:p>
          <a:p>
            <a:pPr marL="0" indent="0">
              <a:buNone/>
            </a:pPr>
            <a:endParaRPr lang="en-US" dirty="0"/>
          </a:p>
        </p:txBody>
      </p:sp>
    </p:spTree>
    <p:extLst>
      <p:ext uri="{BB962C8B-B14F-4D97-AF65-F5344CB8AC3E}">
        <p14:creationId xmlns:p14="http://schemas.microsoft.com/office/powerpoint/2010/main" val="380496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Examples of Difficult Conversations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019065"/>
            <a:ext cx="10058400" cy="4195717"/>
          </a:xfrm>
        </p:spPr>
        <p:txBody>
          <a:bodyPr vert="horz" lIns="0" tIns="45720" rIns="0" bIns="45720" rtlCol="0" anchor="t">
            <a:normAutofit fontScale="92500" lnSpcReduction="10000"/>
          </a:bodyPr>
          <a:lstStyle/>
          <a:p>
            <a:pPr>
              <a:buFont typeface="Arial" panose="020B0604020202020204" pitchFamily="34" charset="0"/>
              <a:buChar char="•"/>
            </a:pPr>
            <a:r>
              <a:rPr lang="en-US" dirty="0"/>
              <a:t>     </a:t>
            </a:r>
            <a:r>
              <a:rPr lang="en-US" dirty="0">
                <a:ea typeface="+mn-lt"/>
                <a:cs typeface="+mn-lt"/>
              </a:rPr>
              <a:t>We were featuring materials related to the transgender and non-binary experience. We received multiple anonymous comments that it was "unnecessary" to highlight these materials, and it became something of a conversation throughout the campus. A high-level administrator asked us to quietly remove the materials from our featured space. Many people on staff were unhappy about how the whole thing was handled.</a:t>
            </a:r>
            <a:endParaRPr lang="en-US" dirty="0"/>
          </a:p>
          <a:p>
            <a:pPr>
              <a:buFont typeface="Arial" panose="020B0604020202020204" pitchFamily="34" charset="0"/>
              <a:buChar char="•"/>
            </a:pPr>
            <a:r>
              <a:rPr lang="en-US" dirty="0"/>
              <a:t>     I had a coworker who made unwelcome romantic advances multiple times. The most difficult conversation related to that issue was with my boss. My boss was nice about it, but deflected the coworker’s actions and didn’t offer any way to help resolve the situation.</a:t>
            </a:r>
            <a:endParaRPr lang="en-US" dirty="0">
              <a:cs typeface="Calibri"/>
            </a:endParaRPr>
          </a:p>
          <a:p>
            <a:pPr>
              <a:buFont typeface="Arial" panose="020B0604020202020204" pitchFamily="34" charset="0"/>
              <a:buChar char="•"/>
            </a:pPr>
            <a:r>
              <a:rPr lang="en-US" dirty="0"/>
              <a:t>     </a:t>
            </a:r>
            <a:r>
              <a:rPr lang="en-US" dirty="0">
                <a:ea typeface="+mn-lt"/>
                <a:cs typeface="+mn-lt"/>
              </a:rPr>
              <a:t>I had a coworker who could not pull their weight. They would ask for help with things constantly, sometimes managing to unload entire projects onto their peers. Even when they didn't manage to do that, they would suck up others' time with question after question about how to do work they should have known how to do. Management was ineffective.</a:t>
            </a:r>
            <a:endParaRPr lang="en-US" dirty="0">
              <a:cs typeface="Calibri"/>
            </a:endParaRPr>
          </a:p>
          <a:p>
            <a:pPr>
              <a:buFont typeface="Arial" panose="020B0604020202020204" pitchFamily="34" charset="0"/>
              <a:buChar char="•"/>
            </a:pPr>
            <a:r>
              <a:rPr lang="en-US" dirty="0"/>
              <a:t>     </a:t>
            </a:r>
            <a:r>
              <a:rPr lang="en-US" dirty="0">
                <a:ea typeface="+mn-lt"/>
                <a:cs typeface="+mn-lt"/>
              </a:rPr>
              <a:t>I had a coworker who was a bully and a gossip. They would make disparaging remarks about anyone who was not in the room, then deny or spin it if someone tried to call them out. It went on for years. Management said they were working on it, but I never saw any change.</a:t>
            </a:r>
            <a:endParaRPr lang="en-US" dirty="0">
              <a:cs typeface="Calibri"/>
            </a:endParaRPr>
          </a:p>
          <a:p>
            <a:pPr marL="0" indent="0">
              <a:buNone/>
            </a:pPr>
            <a:endParaRPr lang="en-US" dirty="0"/>
          </a:p>
        </p:txBody>
      </p:sp>
    </p:spTree>
    <p:extLst>
      <p:ext uri="{BB962C8B-B14F-4D97-AF65-F5344CB8AC3E}">
        <p14:creationId xmlns:p14="http://schemas.microsoft.com/office/powerpoint/2010/main" val="161700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20E6-A3FB-E054-3374-702DAC55C8B4}"/>
              </a:ext>
            </a:extLst>
          </p:cNvPr>
          <p:cNvSpPr>
            <a:spLocks noGrp="1"/>
          </p:cNvSpPr>
          <p:nvPr>
            <p:ph type="title"/>
          </p:nvPr>
        </p:nvSpPr>
        <p:spPr/>
        <p:txBody>
          <a:bodyPr/>
          <a:lstStyle/>
          <a:p>
            <a:r>
              <a:rPr lang="en-US" dirty="0">
                <a:cs typeface="Calibri Light"/>
              </a:rPr>
              <a:t>"I talked to them about it but nothing changed"</a:t>
            </a:r>
            <a:endParaRPr lang="en-US" dirty="0"/>
          </a:p>
        </p:txBody>
      </p:sp>
      <p:sp>
        <p:nvSpPr>
          <p:cNvPr id="3" name="Content Placeholder 2">
            <a:extLst>
              <a:ext uri="{FF2B5EF4-FFF2-40B4-BE49-F238E27FC236}">
                <a16:creationId xmlns:a16="http://schemas.microsoft.com/office/drawing/2014/main" id="{475797B9-0B02-CA7E-975F-9D2CBB2D9CA6}"/>
              </a:ext>
            </a:extLst>
          </p:cNvPr>
          <p:cNvSpPr>
            <a:spLocks noGrp="1"/>
          </p:cNvSpPr>
          <p:nvPr>
            <p:ph idx="1"/>
          </p:nvPr>
        </p:nvSpPr>
        <p:spPr/>
        <p:txBody>
          <a:bodyPr vert="horz" lIns="0" tIns="45720" rIns="0" bIns="45720" rtlCol="0" anchor="t">
            <a:normAutofit/>
          </a:bodyPr>
          <a:lstStyle/>
          <a:p>
            <a:pPr marL="0" indent="0">
              <a:buNone/>
            </a:pPr>
            <a:endParaRPr lang="en-US" dirty="0">
              <a:cs typeface="Calibri" panose="020F0502020204030204"/>
            </a:endParaRPr>
          </a:p>
        </p:txBody>
      </p:sp>
    </p:spTree>
    <p:extLst>
      <p:ext uri="{BB962C8B-B14F-4D97-AF65-F5344CB8AC3E}">
        <p14:creationId xmlns:p14="http://schemas.microsoft.com/office/powerpoint/2010/main" val="2833221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Specific Communication Techniques</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191422"/>
            <a:ext cx="10058400" cy="4023360"/>
          </a:xfrm>
        </p:spPr>
        <p:txBody>
          <a:bodyPr>
            <a:normAutofit/>
          </a:bodyPr>
          <a:lstStyle/>
          <a:p>
            <a:endParaRPr lang="en-US" dirty="0">
              <a:solidFill>
                <a:srgbClr val="210C1F"/>
              </a:solidFill>
            </a:endParaRPr>
          </a:p>
          <a:p>
            <a:pPr marL="457200" indent="-457200">
              <a:buFont typeface="+mj-lt"/>
              <a:buAutoNum type="arabicPeriod"/>
            </a:pPr>
            <a:r>
              <a:rPr lang="en-US" dirty="0">
                <a:solidFill>
                  <a:srgbClr val="210C1F"/>
                </a:solidFill>
              </a:rPr>
              <a:t>Focus on Common Goal</a:t>
            </a:r>
          </a:p>
          <a:p>
            <a:pPr marL="457200" indent="-457200">
              <a:buFont typeface="+mj-lt"/>
              <a:buAutoNum type="arabicPeriod"/>
            </a:pPr>
            <a:r>
              <a:rPr lang="en-US" dirty="0">
                <a:solidFill>
                  <a:srgbClr val="210C1F"/>
                </a:solidFill>
              </a:rPr>
              <a:t>Return to Central Point</a:t>
            </a:r>
          </a:p>
          <a:p>
            <a:pPr marL="457200" indent="-457200">
              <a:buFont typeface="+mj-lt"/>
              <a:buAutoNum type="arabicPeriod"/>
            </a:pPr>
            <a:r>
              <a:rPr lang="en-US" dirty="0">
                <a:solidFill>
                  <a:srgbClr val="210C1F"/>
                </a:solidFill>
              </a:rPr>
              <a:t>“Feel, Felt, Found”</a:t>
            </a:r>
          </a:p>
          <a:p>
            <a:pPr marL="0" indent="0">
              <a:buNone/>
            </a:pPr>
            <a:endParaRPr lang="en-US" dirty="0">
              <a:solidFill>
                <a:srgbClr val="210C1F"/>
              </a:solidFill>
            </a:endParaRPr>
          </a:p>
          <a:p>
            <a:pPr marL="0" indent="0">
              <a:buNone/>
            </a:pPr>
            <a:endParaRPr lang="en-US" dirty="0">
              <a:solidFill>
                <a:srgbClr val="210C1F"/>
              </a:solidFill>
            </a:endParaRPr>
          </a:p>
          <a:p>
            <a:pPr marL="457200" indent="-457200">
              <a:buFont typeface="+mj-lt"/>
              <a:buAutoNum type="arabicPeriod"/>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8938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Focus on Common Goal</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064422"/>
            <a:ext cx="10058400" cy="4023360"/>
          </a:xfrm>
        </p:spPr>
        <p:txBody>
          <a:bodyPr>
            <a:normAutofit fontScale="92500" lnSpcReduction="10000"/>
          </a:bodyPr>
          <a:lstStyle/>
          <a:p>
            <a:pPr marL="0" indent="0">
              <a:buNone/>
            </a:pPr>
            <a:r>
              <a:rPr lang="en-US" sz="2200" dirty="0">
                <a:solidFill>
                  <a:srgbClr val="210C1F"/>
                </a:solidFill>
              </a:rPr>
              <a:t>Overview</a:t>
            </a:r>
          </a:p>
          <a:p>
            <a:pPr>
              <a:buFont typeface="Arial" panose="020B0604020202020204" pitchFamily="34" charset="0"/>
              <a:buChar char="•"/>
            </a:pPr>
            <a:r>
              <a:rPr lang="en-US" sz="2200" dirty="0">
                <a:solidFill>
                  <a:srgbClr val="210C1F"/>
                </a:solidFill>
              </a:rPr>
              <a:t>     Solves: tendency for difficult conversations to become combative</a:t>
            </a:r>
          </a:p>
          <a:p>
            <a:pPr>
              <a:buFont typeface="Arial" panose="020B0604020202020204" pitchFamily="34" charset="0"/>
              <a:buChar char="•"/>
            </a:pPr>
            <a:r>
              <a:rPr lang="en-US" sz="2200" dirty="0">
                <a:solidFill>
                  <a:srgbClr val="210C1F"/>
                </a:solidFill>
              </a:rPr>
              <a:t>     Changes perspective from “winning” the conversation to one of collaboration</a:t>
            </a:r>
          </a:p>
          <a:p>
            <a:pPr lvl="1">
              <a:buFont typeface="Arial" panose="020B0604020202020204" pitchFamily="34" charset="0"/>
              <a:buChar char="•"/>
            </a:pPr>
            <a:r>
              <a:rPr lang="en-US" dirty="0">
                <a:solidFill>
                  <a:srgbClr val="210C1F"/>
                </a:solidFill>
              </a:rPr>
              <a:t>     Improves effectiveness in current conversation. Also improves long-term effectiveness in decision-making</a:t>
            </a:r>
          </a:p>
          <a:p>
            <a:pPr>
              <a:buFont typeface="Arial" panose="020B0604020202020204" pitchFamily="34" charset="0"/>
              <a:buChar char="•"/>
            </a:pPr>
            <a:r>
              <a:rPr lang="en-US" sz="2200" dirty="0">
                <a:solidFill>
                  <a:srgbClr val="210C1F"/>
                </a:solidFill>
              </a:rPr>
              <a:t>     Example: Boss suggests process change you believe to be ineffective</a:t>
            </a:r>
            <a:br>
              <a:rPr lang="en-US" sz="2200" dirty="0">
                <a:solidFill>
                  <a:srgbClr val="210C1F"/>
                </a:solidFill>
              </a:rPr>
            </a:br>
            <a:endParaRPr lang="en-US" sz="2200" dirty="0">
              <a:solidFill>
                <a:srgbClr val="210C1F"/>
              </a:solidFill>
            </a:endParaRPr>
          </a:p>
          <a:p>
            <a:pPr marL="0" indent="0">
              <a:buNone/>
            </a:pPr>
            <a:r>
              <a:rPr lang="en-US" sz="2200" dirty="0">
                <a:solidFill>
                  <a:srgbClr val="210C1F"/>
                </a:solidFill>
              </a:rPr>
              <a:t>Strategies</a:t>
            </a:r>
          </a:p>
          <a:p>
            <a:pPr marL="457200" indent="-457200">
              <a:buFont typeface="+mj-lt"/>
              <a:buAutoNum type="arabicPeriod"/>
            </a:pPr>
            <a:r>
              <a:rPr lang="en-US" sz="2200" dirty="0">
                <a:solidFill>
                  <a:srgbClr val="210C1F"/>
                </a:solidFill>
              </a:rPr>
              <a:t>Open conversation with reference to a common goal</a:t>
            </a:r>
          </a:p>
          <a:p>
            <a:pPr marL="457200" indent="-457200">
              <a:buFont typeface="+mj-lt"/>
              <a:buAutoNum type="arabicPeriod"/>
            </a:pPr>
            <a:r>
              <a:rPr lang="en-US" sz="2200" dirty="0">
                <a:solidFill>
                  <a:srgbClr val="210C1F"/>
                </a:solidFill>
              </a:rPr>
              <a:t>During conversation, monitor. Pause to restate common goal when necessary</a:t>
            </a:r>
          </a:p>
          <a:p>
            <a:pPr marL="457200" indent="-457200">
              <a:buFont typeface="+mj-lt"/>
              <a:buAutoNum type="arabicPeriod"/>
            </a:pPr>
            <a:r>
              <a:rPr lang="en-US" sz="2200" dirty="0">
                <a:solidFill>
                  <a:srgbClr val="210C1F"/>
                </a:solidFill>
              </a:rPr>
              <a:t>Connect your desired outcome to the common goal (often at close of convo)</a:t>
            </a:r>
          </a:p>
          <a:p>
            <a:pPr>
              <a:buFont typeface="Arial" panose="020B0604020202020204" pitchFamily="34" charset="0"/>
              <a:buChar char="•"/>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313061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C5A1-5ADF-47F8-8826-EDF92619FC26}"/>
              </a:ext>
            </a:extLst>
          </p:cNvPr>
          <p:cNvSpPr>
            <a:spLocks noGrp="1"/>
          </p:cNvSpPr>
          <p:nvPr>
            <p:ph type="title"/>
          </p:nvPr>
        </p:nvSpPr>
        <p:spPr/>
        <p:txBody>
          <a:bodyPr/>
          <a:lstStyle/>
          <a:p>
            <a:r>
              <a:rPr lang="en-US" dirty="0">
                <a:solidFill>
                  <a:srgbClr val="210C1F"/>
                </a:solidFill>
              </a:rPr>
              <a:t>Return To Central Point</a:t>
            </a:r>
          </a:p>
        </p:txBody>
      </p:sp>
      <p:sp>
        <p:nvSpPr>
          <p:cNvPr id="3" name="Content Placeholder 2">
            <a:extLst>
              <a:ext uri="{FF2B5EF4-FFF2-40B4-BE49-F238E27FC236}">
                <a16:creationId xmlns:a16="http://schemas.microsoft.com/office/drawing/2014/main" id="{E92CAF13-4DC0-4C68-B54E-3224C24570A7}"/>
              </a:ext>
            </a:extLst>
          </p:cNvPr>
          <p:cNvSpPr>
            <a:spLocks noGrp="1"/>
          </p:cNvSpPr>
          <p:nvPr>
            <p:ph idx="1"/>
          </p:nvPr>
        </p:nvSpPr>
        <p:spPr>
          <a:xfrm>
            <a:off x="1097280" y="2064422"/>
            <a:ext cx="10058400" cy="4023360"/>
          </a:xfrm>
        </p:spPr>
        <p:txBody>
          <a:bodyPr>
            <a:normAutofit lnSpcReduction="10000"/>
          </a:bodyPr>
          <a:lstStyle/>
          <a:p>
            <a:pPr marL="0" indent="0">
              <a:buNone/>
            </a:pPr>
            <a:r>
              <a:rPr lang="en-US" dirty="0">
                <a:solidFill>
                  <a:srgbClr val="210C1F"/>
                </a:solidFill>
              </a:rPr>
              <a:t>Overview</a:t>
            </a:r>
          </a:p>
          <a:p>
            <a:pPr>
              <a:buFont typeface="Arial" panose="020B0604020202020204" pitchFamily="34" charset="0"/>
              <a:buChar char="•"/>
            </a:pPr>
            <a:r>
              <a:rPr lang="en-US" dirty="0">
                <a:solidFill>
                  <a:srgbClr val="210C1F"/>
                </a:solidFill>
              </a:rPr>
              <a:t>     Solves: difficult conversations gathering overwhelming number of tangents and sub-issues</a:t>
            </a:r>
          </a:p>
          <a:p>
            <a:pPr>
              <a:buFont typeface="Arial" panose="020B0604020202020204" pitchFamily="34" charset="0"/>
              <a:buChar char="•"/>
            </a:pPr>
            <a:r>
              <a:rPr lang="en-US" dirty="0">
                <a:solidFill>
                  <a:srgbClr val="210C1F"/>
                </a:solidFill>
              </a:rPr>
              <a:t>     Simplifies conversation and allows you to have focus</a:t>
            </a:r>
          </a:p>
          <a:p>
            <a:pPr lvl="1">
              <a:buFont typeface="Arial" panose="020B0604020202020204" pitchFamily="34" charset="0"/>
              <a:buChar char="•"/>
            </a:pPr>
            <a:r>
              <a:rPr lang="en-US" dirty="0">
                <a:solidFill>
                  <a:srgbClr val="210C1F"/>
                </a:solidFill>
              </a:rPr>
              <a:t>     Ensures that you are making the point you want to make. Promotes productive conversation</a:t>
            </a:r>
          </a:p>
          <a:p>
            <a:pPr>
              <a:buFont typeface="Arial" panose="020B0604020202020204" pitchFamily="34" charset="0"/>
              <a:buChar char="•"/>
            </a:pPr>
            <a:r>
              <a:rPr lang="en-US" dirty="0">
                <a:solidFill>
                  <a:srgbClr val="210C1F"/>
                </a:solidFill>
              </a:rPr>
              <a:t>     Example: Giving employee feedback they don’t want to hear</a:t>
            </a:r>
            <a:br>
              <a:rPr lang="en-US" dirty="0">
                <a:solidFill>
                  <a:srgbClr val="210C1F"/>
                </a:solidFill>
              </a:rPr>
            </a:br>
            <a:endParaRPr lang="en-US" dirty="0">
              <a:solidFill>
                <a:srgbClr val="210C1F"/>
              </a:solidFill>
            </a:endParaRPr>
          </a:p>
          <a:p>
            <a:pPr marL="0" indent="0">
              <a:buNone/>
            </a:pPr>
            <a:r>
              <a:rPr lang="en-US" dirty="0">
                <a:solidFill>
                  <a:srgbClr val="210C1F"/>
                </a:solidFill>
              </a:rPr>
              <a:t>Strategies</a:t>
            </a:r>
          </a:p>
          <a:p>
            <a:pPr marL="457200" indent="-457200">
              <a:buFont typeface="+mj-lt"/>
              <a:buAutoNum type="arabicPeriod"/>
            </a:pPr>
            <a:r>
              <a:rPr lang="en-US" dirty="0">
                <a:solidFill>
                  <a:srgbClr val="210C1F"/>
                </a:solidFill>
              </a:rPr>
              <a:t>Have a central point!</a:t>
            </a:r>
          </a:p>
          <a:p>
            <a:pPr marL="457200" indent="-457200">
              <a:buFont typeface="+mj-lt"/>
              <a:buAutoNum type="arabicPeriod"/>
            </a:pPr>
            <a:r>
              <a:rPr lang="en-US" dirty="0">
                <a:solidFill>
                  <a:srgbClr val="210C1F"/>
                </a:solidFill>
              </a:rPr>
              <a:t>Restate your central point early and often</a:t>
            </a:r>
          </a:p>
          <a:p>
            <a:pPr marL="457200" indent="-457200">
              <a:buFont typeface="+mj-lt"/>
              <a:buAutoNum type="arabicPeriod"/>
            </a:pPr>
            <a:r>
              <a:rPr lang="en-US" dirty="0">
                <a:solidFill>
                  <a:srgbClr val="210C1F"/>
                </a:solidFill>
              </a:rPr>
              <a:t>Choose when (and when not) to engage a point the other party makes</a:t>
            </a:r>
          </a:p>
          <a:p>
            <a:pPr>
              <a:buFont typeface="Arial" panose="020B0604020202020204" pitchFamily="34" charset="0"/>
              <a:buChar char="•"/>
            </a:pPr>
            <a:endParaRPr lang="en-US" dirty="0">
              <a:solidFill>
                <a:srgbClr val="210C1F"/>
              </a:solidFill>
            </a:endParaRPr>
          </a:p>
          <a:p>
            <a:pPr marL="0" indent="0">
              <a:buNone/>
            </a:pPr>
            <a:endParaRPr lang="en-US" dirty="0">
              <a:solidFill>
                <a:srgbClr val="210C1F"/>
              </a:solidFill>
            </a:endParaRPr>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4214848291"/>
      </p:ext>
    </p:extLst>
  </p:cSld>
  <p:clrMapOvr>
    <a:masterClrMapping/>
  </p:clrMapOvr>
</p:sld>
</file>

<file path=ppt/theme/theme1.xml><?xml version="1.0" encoding="utf-8"?>
<a:theme xmlns:a="http://schemas.openxmlformats.org/drawingml/2006/main" name="Retrospect">
  <a:themeElements>
    <a:clrScheme name="Custom 14">
      <a:dk1>
        <a:sysClr val="windowText" lastClr="000000"/>
      </a:dk1>
      <a:lt1>
        <a:srgbClr val="E3E8D3"/>
      </a:lt1>
      <a:dk2>
        <a:srgbClr val="455F51"/>
      </a:dk2>
      <a:lt2>
        <a:srgbClr val="E2DFCC"/>
      </a:lt2>
      <a:accent1>
        <a:srgbClr val="9ED2A1"/>
      </a:accent1>
      <a:accent2>
        <a:srgbClr val="156533"/>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Presentation11">
  <a:themeElements>
    <a:clrScheme name="CARLI colors 1">
      <a:dk1>
        <a:srgbClr val="592C5F"/>
      </a:dk1>
      <a:lt1>
        <a:sysClr val="window" lastClr="FFFFFF"/>
      </a:lt1>
      <a:dk2>
        <a:srgbClr val="493842"/>
      </a:dk2>
      <a:lt2>
        <a:srgbClr val="FFFFFF"/>
      </a:lt2>
      <a:accent1>
        <a:srgbClr val="592C5F"/>
      </a:accent1>
      <a:accent2>
        <a:srgbClr val="0996A9"/>
      </a:accent2>
      <a:accent3>
        <a:srgbClr val="0033A0"/>
      </a:accent3>
      <a:accent4>
        <a:srgbClr val="712177"/>
      </a:accent4>
      <a:accent5>
        <a:srgbClr val="7E8034"/>
      </a:accent5>
      <a:accent6>
        <a:srgbClr val="006647"/>
      </a:accent6>
      <a:hlink>
        <a:srgbClr val="0996A9"/>
      </a:hlink>
      <a:folHlink>
        <a:srgbClr val="712177"/>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4793</TotalTime>
  <Words>886</Words>
  <Application>Microsoft Office PowerPoint</Application>
  <PresentationFormat>Widescreen</PresentationFormat>
  <Paragraphs>99</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Arial,Sans-Serif</vt:lpstr>
      <vt:lpstr>Calibri</vt:lpstr>
      <vt:lpstr>Calibri Light</vt:lpstr>
      <vt:lpstr>Georgia Pro</vt:lpstr>
      <vt:lpstr>Times New Roman</vt:lpstr>
      <vt:lpstr>Retrospect</vt:lpstr>
      <vt:lpstr>1_Presentation11</vt:lpstr>
      <vt:lpstr>Successful Workplace Communications Series:  Navigating Difficult Conversations     Ben Mead-Harvey</vt:lpstr>
      <vt:lpstr>Agenda</vt:lpstr>
      <vt:lpstr>Psychology of Difficult Conversations</vt:lpstr>
      <vt:lpstr>Psychology of Difficult Conversations</vt:lpstr>
      <vt:lpstr>Examples of Difficult Conversations</vt:lpstr>
      <vt:lpstr>"I talked to them about it but nothing changed"</vt:lpstr>
      <vt:lpstr>Specific Communication Techniques</vt:lpstr>
      <vt:lpstr>Focus on Common Goal</vt:lpstr>
      <vt:lpstr>Return To Central Point</vt:lpstr>
      <vt:lpstr>Feel, Felt, Found</vt:lpstr>
      <vt:lpstr>Practicing These Techniques</vt:lpstr>
      <vt:lpstr>Strategies Beyond the Main Conversation</vt:lpstr>
      <vt:lpstr>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Onboarding:  What Every Great Manager Should Know</dc:title>
  <dc:creator>Mead-Harvey, Benjamin Lee</dc:creator>
  <cp:lastModifiedBy>Swanson, Nicole Marie</cp:lastModifiedBy>
  <cp:revision>102</cp:revision>
  <dcterms:created xsi:type="dcterms:W3CDTF">2022-03-17T14:16:19Z</dcterms:created>
  <dcterms:modified xsi:type="dcterms:W3CDTF">2023-07-25T18:24:19Z</dcterms:modified>
</cp:coreProperties>
</file>